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8"/>
  </p:notesMasterIdLst>
  <p:handoutMasterIdLst>
    <p:handoutMasterId r:id="rId49"/>
  </p:handoutMasterIdLst>
  <p:sldIdLst>
    <p:sldId id="259" r:id="rId2"/>
    <p:sldId id="363" r:id="rId3"/>
    <p:sldId id="325" r:id="rId4"/>
    <p:sldId id="326" r:id="rId5"/>
    <p:sldId id="327" r:id="rId6"/>
    <p:sldId id="369" r:id="rId7"/>
    <p:sldId id="373" r:id="rId8"/>
    <p:sldId id="371" r:id="rId9"/>
    <p:sldId id="391" r:id="rId10"/>
    <p:sldId id="336" r:id="rId11"/>
    <p:sldId id="388" r:id="rId12"/>
    <p:sldId id="392" r:id="rId13"/>
    <p:sldId id="374" r:id="rId14"/>
    <p:sldId id="384" r:id="rId15"/>
    <p:sldId id="382" r:id="rId16"/>
    <p:sldId id="383" r:id="rId17"/>
    <p:sldId id="353" r:id="rId18"/>
    <p:sldId id="393" r:id="rId19"/>
    <p:sldId id="375" r:id="rId20"/>
    <p:sldId id="377" r:id="rId21"/>
    <p:sldId id="385" r:id="rId22"/>
    <p:sldId id="387" r:id="rId23"/>
    <p:sldId id="394" r:id="rId24"/>
    <p:sldId id="376" r:id="rId25"/>
    <p:sldId id="396" r:id="rId26"/>
    <p:sldId id="395" r:id="rId27"/>
    <p:sldId id="340" r:id="rId28"/>
    <p:sldId id="397" r:id="rId29"/>
    <p:sldId id="331" r:id="rId30"/>
    <p:sldId id="332" r:id="rId31"/>
    <p:sldId id="399" r:id="rId32"/>
    <p:sldId id="400" r:id="rId33"/>
    <p:sldId id="401" r:id="rId34"/>
    <p:sldId id="334" r:id="rId35"/>
    <p:sldId id="335" r:id="rId36"/>
    <p:sldId id="389" r:id="rId37"/>
    <p:sldId id="403" r:id="rId38"/>
    <p:sldId id="404" r:id="rId39"/>
    <p:sldId id="405" r:id="rId40"/>
    <p:sldId id="406" r:id="rId41"/>
    <p:sldId id="407" r:id="rId42"/>
    <p:sldId id="408" r:id="rId43"/>
    <p:sldId id="409" r:id="rId44"/>
    <p:sldId id="410" r:id="rId45"/>
    <p:sldId id="411" r:id="rId46"/>
    <p:sldId id="412" r:id="rId4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ve"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630F"/>
    <a:srgbClr val="000000"/>
    <a:srgbClr val="E55809"/>
    <a:srgbClr val="009900"/>
    <a:srgbClr val="3333CC"/>
    <a:srgbClr val="4A7EBB"/>
    <a:srgbClr val="3333FF"/>
    <a:srgbClr val="0000FF"/>
    <a:srgbClr val="B9CD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552" autoAdjust="0"/>
    <p:restoredTop sz="94629" autoAdjust="0"/>
  </p:normalViewPr>
  <p:slideViewPr>
    <p:cSldViewPr>
      <p:cViewPr varScale="1">
        <p:scale>
          <a:sx n="83" d="100"/>
          <a:sy n="83" d="100"/>
        </p:scale>
        <p:origin x="-195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70" d="100"/>
        <a:sy n="70" d="100"/>
      </p:scale>
      <p:origin x="0" y="2923"/>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974CA0-6548-41C9-9177-EE01A030D33E}" type="doc">
      <dgm:prSet loTypeId="urn:microsoft.com/office/officeart/2005/8/layout/gear1" loCatId="relationship" qsTypeId="urn:microsoft.com/office/officeart/2005/8/quickstyle/3d1" qsCatId="3D" csTypeId="urn:microsoft.com/office/officeart/2005/8/colors/colorful2" csCatId="colorful" phldr="1"/>
      <dgm:spPr/>
      <dgm:t>
        <a:bodyPr/>
        <a:lstStyle/>
        <a:p>
          <a:endParaRPr kumimoji="1" lang="ja-JP" altLang="en-US"/>
        </a:p>
      </dgm:t>
    </dgm:pt>
    <dgm:pt modelId="{C62451E0-87EB-4C2B-A01F-240952384457}">
      <dgm:prSet phldrT="[テキスト]" custT="1"/>
      <dgm:spPr>
        <a:solidFill>
          <a:schemeClr val="accent1"/>
        </a:solidFill>
      </dgm:spPr>
      <dgm:t>
        <a:bodyPr/>
        <a:lstStyle/>
        <a:p>
          <a:r>
            <a:rPr kumimoji="1" lang="en-US" altLang="ja-JP" sz="2000" b="1" dirty="0" smtClean="0"/>
            <a:t>Aspiration</a:t>
          </a:r>
          <a:endParaRPr kumimoji="1" lang="ja-JP" altLang="en-US" sz="2000" b="1" dirty="0"/>
        </a:p>
      </dgm:t>
    </dgm:pt>
    <dgm:pt modelId="{0F32771F-5347-4D84-9C45-BF94BEDB1FBA}" type="parTrans" cxnId="{C2D0D327-F9D2-4144-A17E-61837F3D39DC}">
      <dgm:prSet/>
      <dgm:spPr/>
      <dgm:t>
        <a:bodyPr/>
        <a:lstStyle/>
        <a:p>
          <a:endParaRPr kumimoji="1" lang="ja-JP" altLang="en-US"/>
        </a:p>
      </dgm:t>
    </dgm:pt>
    <dgm:pt modelId="{37832AC9-82F8-4E9C-AED2-BFDED675635F}" type="sibTrans" cxnId="{C2D0D327-F9D2-4144-A17E-61837F3D39DC}">
      <dgm:prSet/>
      <dgm:spPr>
        <a:solidFill>
          <a:schemeClr val="accent1"/>
        </a:solidFill>
      </dgm:spPr>
      <dgm:t>
        <a:bodyPr/>
        <a:lstStyle/>
        <a:p>
          <a:endParaRPr kumimoji="1" lang="ja-JP" altLang="en-US" dirty="0"/>
        </a:p>
      </dgm:t>
    </dgm:pt>
    <dgm:pt modelId="{ED85D717-B1EA-46D0-B8CD-FCA46B4FEB09}">
      <dgm:prSet phldrT="[テキスト]" custT="1"/>
      <dgm:spPr>
        <a:solidFill>
          <a:schemeClr val="accent2"/>
        </a:solidFill>
      </dgm:spPr>
      <dgm:t>
        <a:bodyPr/>
        <a:lstStyle/>
        <a:p>
          <a:r>
            <a:rPr kumimoji="1" lang="en-US" altLang="ja-JP" sz="1200" b="1" dirty="0" smtClean="0"/>
            <a:t>Prevention</a:t>
          </a:r>
          <a:endParaRPr kumimoji="1" lang="ja-JP" altLang="en-US" sz="1200" b="1" dirty="0"/>
        </a:p>
      </dgm:t>
    </dgm:pt>
    <dgm:pt modelId="{4CB127A8-34A4-4CA3-9C1C-24C6027346B0}" type="parTrans" cxnId="{2F861227-D944-4EB3-BAC2-15F386386C75}">
      <dgm:prSet/>
      <dgm:spPr/>
      <dgm:t>
        <a:bodyPr/>
        <a:lstStyle/>
        <a:p>
          <a:endParaRPr kumimoji="1" lang="ja-JP" altLang="en-US"/>
        </a:p>
      </dgm:t>
    </dgm:pt>
    <dgm:pt modelId="{067F15F8-1302-4327-9050-09A2B8789490}" type="sibTrans" cxnId="{2F861227-D944-4EB3-BAC2-15F386386C75}">
      <dgm:prSet/>
      <dgm:spPr>
        <a:solidFill>
          <a:schemeClr val="accent2"/>
        </a:solidFill>
      </dgm:spPr>
      <dgm:t>
        <a:bodyPr/>
        <a:lstStyle/>
        <a:p>
          <a:endParaRPr kumimoji="1" lang="ja-JP" altLang="en-US" dirty="0"/>
        </a:p>
      </dgm:t>
    </dgm:pt>
    <dgm:pt modelId="{B0901B8B-C229-46C7-8063-20B36755C3E2}" type="pres">
      <dgm:prSet presAssocID="{63974CA0-6548-41C9-9177-EE01A030D33E}" presName="composite" presStyleCnt="0">
        <dgm:presLayoutVars>
          <dgm:chMax val="3"/>
          <dgm:animLvl val="lvl"/>
          <dgm:resizeHandles val="exact"/>
        </dgm:presLayoutVars>
      </dgm:prSet>
      <dgm:spPr/>
      <dgm:t>
        <a:bodyPr/>
        <a:lstStyle/>
        <a:p>
          <a:endParaRPr kumimoji="1" lang="ja-JP" altLang="en-US"/>
        </a:p>
      </dgm:t>
    </dgm:pt>
    <dgm:pt modelId="{A24C946B-4738-4F14-BF66-1D4F4B71A387}" type="pres">
      <dgm:prSet presAssocID="{C62451E0-87EB-4C2B-A01F-240952384457}" presName="gear1" presStyleLbl="node1" presStyleIdx="0" presStyleCnt="2">
        <dgm:presLayoutVars>
          <dgm:chMax val="1"/>
          <dgm:bulletEnabled val="1"/>
        </dgm:presLayoutVars>
      </dgm:prSet>
      <dgm:spPr/>
      <dgm:t>
        <a:bodyPr/>
        <a:lstStyle/>
        <a:p>
          <a:endParaRPr kumimoji="1" lang="ja-JP" altLang="en-US"/>
        </a:p>
      </dgm:t>
    </dgm:pt>
    <dgm:pt modelId="{0D41D449-A3FB-460E-9274-FC824FDE4323}" type="pres">
      <dgm:prSet presAssocID="{C62451E0-87EB-4C2B-A01F-240952384457}" presName="gear1srcNode" presStyleLbl="node1" presStyleIdx="0" presStyleCnt="2"/>
      <dgm:spPr/>
      <dgm:t>
        <a:bodyPr/>
        <a:lstStyle/>
        <a:p>
          <a:endParaRPr kumimoji="1" lang="ja-JP" altLang="en-US"/>
        </a:p>
      </dgm:t>
    </dgm:pt>
    <dgm:pt modelId="{0A0C27F0-1BFF-4E70-A1F8-7196D2AFD625}" type="pres">
      <dgm:prSet presAssocID="{C62451E0-87EB-4C2B-A01F-240952384457}" presName="gear1dstNode" presStyleLbl="node1" presStyleIdx="0" presStyleCnt="2"/>
      <dgm:spPr/>
      <dgm:t>
        <a:bodyPr/>
        <a:lstStyle/>
        <a:p>
          <a:endParaRPr kumimoji="1" lang="ja-JP" altLang="en-US"/>
        </a:p>
      </dgm:t>
    </dgm:pt>
    <dgm:pt modelId="{707AC8D9-D6C9-4786-A86D-3E28D1D0AECF}" type="pres">
      <dgm:prSet presAssocID="{ED85D717-B1EA-46D0-B8CD-FCA46B4FEB09}" presName="gear2" presStyleLbl="node1" presStyleIdx="1" presStyleCnt="2">
        <dgm:presLayoutVars>
          <dgm:chMax val="1"/>
          <dgm:bulletEnabled val="1"/>
        </dgm:presLayoutVars>
      </dgm:prSet>
      <dgm:spPr/>
      <dgm:t>
        <a:bodyPr/>
        <a:lstStyle/>
        <a:p>
          <a:endParaRPr kumimoji="1" lang="ja-JP" altLang="en-US"/>
        </a:p>
      </dgm:t>
    </dgm:pt>
    <dgm:pt modelId="{0FBF4956-29D6-47F8-A63B-3B70D2E5A51D}" type="pres">
      <dgm:prSet presAssocID="{ED85D717-B1EA-46D0-B8CD-FCA46B4FEB09}" presName="gear2srcNode" presStyleLbl="node1" presStyleIdx="1" presStyleCnt="2"/>
      <dgm:spPr/>
      <dgm:t>
        <a:bodyPr/>
        <a:lstStyle/>
        <a:p>
          <a:endParaRPr kumimoji="1" lang="ja-JP" altLang="en-US"/>
        </a:p>
      </dgm:t>
    </dgm:pt>
    <dgm:pt modelId="{1C869EF7-B55F-465D-B148-75C0E9C25B5D}" type="pres">
      <dgm:prSet presAssocID="{ED85D717-B1EA-46D0-B8CD-FCA46B4FEB09}" presName="gear2dstNode" presStyleLbl="node1" presStyleIdx="1" presStyleCnt="2"/>
      <dgm:spPr/>
      <dgm:t>
        <a:bodyPr/>
        <a:lstStyle/>
        <a:p>
          <a:endParaRPr kumimoji="1" lang="ja-JP" altLang="en-US"/>
        </a:p>
      </dgm:t>
    </dgm:pt>
    <dgm:pt modelId="{0831BECF-3349-4936-9C06-88B088231BC9}" type="pres">
      <dgm:prSet presAssocID="{37832AC9-82F8-4E9C-AED2-BFDED675635F}" presName="connector1" presStyleLbl="sibTrans2D1" presStyleIdx="0" presStyleCnt="2" custScaleX="109218" custScaleY="117418"/>
      <dgm:spPr/>
      <dgm:t>
        <a:bodyPr/>
        <a:lstStyle/>
        <a:p>
          <a:endParaRPr kumimoji="1" lang="ja-JP" altLang="en-US"/>
        </a:p>
      </dgm:t>
    </dgm:pt>
    <dgm:pt modelId="{D79AAC5E-61A6-4124-994D-A11C394DDAA9}" type="pres">
      <dgm:prSet presAssocID="{067F15F8-1302-4327-9050-09A2B8789490}" presName="connector2" presStyleLbl="sibTrans2D1" presStyleIdx="1" presStyleCnt="2"/>
      <dgm:spPr/>
      <dgm:t>
        <a:bodyPr/>
        <a:lstStyle/>
        <a:p>
          <a:endParaRPr kumimoji="1" lang="ja-JP" altLang="en-US"/>
        </a:p>
      </dgm:t>
    </dgm:pt>
  </dgm:ptLst>
  <dgm:cxnLst>
    <dgm:cxn modelId="{68C343A6-5D1D-4542-9E47-DC977B2E46F1}" type="presOf" srcId="{067F15F8-1302-4327-9050-09A2B8789490}" destId="{D79AAC5E-61A6-4124-994D-A11C394DDAA9}" srcOrd="0" destOrd="0" presId="urn:microsoft.com/office/officeart/2005/8/layout/gear1"/>
    <dgm:cxn modelId="{301C238D-E787-40F4-94FC-E7C8D1FDAF5B}" type="presOf" srcId="{C62451E0-87EB-4C2B-A01F-240952384457}" destId="{0A0C27F0-1BFF-4E70-A1F8-7196D2AFD625}" srcOrd="2" destOrd="0" presId="urn:microsoft.com/office/officeart/2005/8/layout/gear1"/>
    <dgm:cxn modelId="{C8B4525A-A1ED-4A47-AF14-18531149992E}" type="presOf" srcId="{ED85D717-B1EA-46D0-B8CD-FCA46B4FEB09}" destId="{707AC8D9-D6C9-4786-A86D-3E28D1D0AECF}" srcOrd="0" destOrd="0" presId="urn:microsoft.com/office/officeart/2005/8/layout/gear1"/>
    <dgm:cxn modelId="{C2D0D327-F9D2-4144-A17E-61837F3D39DC}" srcId="{63974CA0-6548-41C9-9177-EE01A030D33E}" destId="{C62451E0-87EB-4C2B-A01F-240952384457}" srcOrd="0" destOrd="0" parTransId="{0F32771F-5347-4D84-9C45-BF94BEDB1FBA}" sibTransId="{37832AC9-82F8-4E9C-AED2-BFDED675635F}"/>
    <dgm:cxn modelId="{9CFB6CE1-CA9C-4058-A81F-CE7C05331827}" type="presOf" srcId="{63974CA0-6548-41C9-9177-EE01A030D33E}" destId="{B0901B8B-C229-46C7-8063-20B36755C3E2}" srcOrd="0" destOrd="0" presId="urn:microsoft.com/office/officeart/2005/8/layout/gear1"/>
    <dgm:cxn modelId="{A86DF998-77F6-4584-9471-6B19F2DBBA82}" type="presOf" srcId="{37832AC9-82F8-4E9C-AED2-BFDED675635F}" destId="{0831BECF-3349-4936-9C06-88B088231BC9}" srcOrd="0" destOrd="0" presId="urn:microsoft.com/office/officeart/2005/8/layout/gear1"/>
    <dgm:cxn modelId="{2BF45FF8-9585-4473-B8E5-4C3D4DE3E038}" type="presOf" srcId="{C62451E0-87EB-4C2B-A01F-240952384457}" destId="{A24C946B-4738-4F14-BF66-1D4F4B71A387}" srcOrd="0" destOrd="0" presId="urn:microsoft.com/office/officeart/2005/8/layout/gear1"/>
    <dgm:cxn modelId="{2F861227-D944-4EB3-BAC2-15F386386C75}" srcId="{63974CA0-6548-41C9-9177-EE01A030D33E}" destId="{ED85D717-B1EA-46D0-B8CD-FCA46B4FEB09}" srcOrd="1" destOrd="0" parTransId="{4CB127A8-34A4-4CA3-9C1C-24C6027346B0}" sibTransId="{067F15F8-1302-4327-9050-09A2B8789490}"/>
    <dgm:cxn modelId="{F5277B3A-2A7B-4B80-A042-DDD2A045A35B}" type="presOf" srcId="{ED85D717-B1EA-46D0-B8CD-FCA46B4FEB09}" destId="{1C869EF7-B55F-465D-B148-75C0E9C25B5D}" srcOrd="2" destOrd="0" presId="urn:microsoft.com/office/officeart/2005/8/layout/gear1"/>
    <dgm:cxn modelId="{C80F7C04-20B3-4D81-B6DD-69B719FA41CF}" type="presOf" srcId="{C62451E0-87EB-4C2B-A01F-240952384457}" destId="{0D41D449-A3FB-460E-9274-FC824FDE4323}" srcOrd="1" destOrd="0" presId="urn:microsoft.com/office/officeart/2005/8/layout/gear1"/>
    <dgm:cxn modelId="{BFA15CEB-629A-40FF-841A-4B7EDD4ADEFE}" type="presOf" srcId="{ED85D717-B1EA-46D0-B8CD-FCA46B4FEB09}" destId="{0FBF4956-29D6-47F8-A63B-3B70D2E5A51D}" srcOrd="1" destOrd="0" presId="urn:microsoft.com/office/officeart/2005/8/layout/gear1"/>
    <dgm:cxn modelId="{AC96C470-419D-493B-82B2-789300B8AC2E}" type="presParOf" srcId="{B0901B8B-C229-46C7-8063-20B36755C3E2}" destId="{A24C946B-4738-4F14-BF66-1D4F4B71A387}" srcOrd="0" destOrd="0" presId="urn:microsoft.com/office/officeart/2005/8/layout/gear1"/>
    <dgm:cxn modelId="{A2D2A1A4-A7B6-4E69-AB4E-B126ED1E086B}" type="presParOf" srcId="{B0901B8B-C229-46C7-8063-20B36755C3E2}" destId="{0D41D449-A3FB-460E-9274-FC824FDE4323}" srcOrd="1" destOrd="0" presId="urn:microsoft.com/office/officeart/2005/8/layout/gear1"/>
    <dgm:cxn modelId="{04116903-00B1-4D81-9EED-63B17D1EC0F9}" type="presParOf" srcId="{B0901B8B-C229-46C7-8063-20B36755C3E2}" destId="{0A0C27F0-1BFF-4E70-A1F8-7196D2AFD625}" srcOrd="2" destOrd="0" presId="urn:microsoft.com/office/officeart/2005/8/layout/gear1"/>
    <dgm:cxn modelId="{9E3E9044-17F9-4106-B8F3-EBCA20304417}" type="presParOf" srcId="{B0901B8B-C229-46C7-8063-20B36755C3E2}" destId="{707AC8D9-D6C9-4786-A86D-3E28D1D0AECF}" srcOrd="3" destOrd="0" presId="urn:microsoft.com/office/officeart/2005/8/layout/gear1"/>
    <dgm:cxn modelId="{A975F96A-4B14-434E-A8CF-1EF1564E7D10}" type="presParOf" srcId="{B0901B8B-C229-46C7-8063-20B36755C3E2}" destId="{0FBF4956-29D6-47F8-A63B-3B70D2E5A51D}" srcOrd="4" destOrd="0" presId="urn:microsoft.com/office/officeart/2005/8/layout/gear1"/>
    <dgm:cxn modelId="{C4812F70-EB7A-425D-9DA5-295BEAEE41F5}" type="presParOf" srcId="{B0901B8B-C229-46C7-8063-20B36755C3E2}" destId="{1C869EF7-B55F-465D-B148-75C0E9C25B5D}" srcOrd="5" destOrd="0" presId="urn:microsoft.com/office/officeart/2005/8/layout/gear1"/>
    <dgm:cxn modelId="{7114237C-BB55-4FAA-BDEE-C59160C6FE32}" type="presParOf" srcId="{B0901B8B-C229-46C7-8063-20B36755C3E2}" destId="{0831BECF-3349-4936-9C06-88B088231BC9}" srcOrd="6" destOrd="0" presId="urn:microsoft.com/office/officeart/2005/8/layout/gear1"/>
    <dgm:cxn modelId="{ED4F383C-0AB2-4E62-8633-3684A2E174F3}" type="presParOf" srcId="{B0901B8B-C229-46C7-8063-20B36755C3E2}" destId="{D79AAC5E-61A6-4124-994D-A11C394DDAA9}" srcOrd="7"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974CA0-6548-41C9-9177-EE01A030D33E}" type="doc">
      <dgm:prSet loTypeId="urn:microsoft.com/office/officeart/2005/8/layout/gear1" loCatId="relationship" qsTypeId="urn:microsoft.com/office/officeart/2005/8/quickstyle/3d1" qsCatId="3D" csTypeId="urn:microsoft.com/office/officeart/2005/8/colors/colorful2" csCatId="colorful" phldr="1"/>
      <dgm:spPr/>
      <dgm:t>
        <a:bodyPr/>
        <a:lstStyle/>
        <a:p>
          <a:endParaRPr kumimoji="1" lang="ja-JP" altLang="en-US"/>
        </a:p>
      </dgm:t>
    </dgm:pt>
    <dgm:pt modelId="{C62451E0-87EB-4C2B-A01F-240952384457}">
      <dgm:prSet phldrT="[テキスト]" custT="1"/>
      <dgm:spPr>
        <a:solidFill>
          <a:schemeClr val="accent1"/>
        </a:solidFill>
      </dgm:spPr>
      <dgm:t>
        <a:bodyPr/>
        <a:lstStyle/>
        <a:p>
          <a:r>
            <a:rPr kumimoji="1" lang="en-US" altLang="ja-JP" sz="1600" b="1" dirty="0" smtClean="0"/>
            <a:t>Aspiration</a:t>
          </a:r>
          <a:endParaRPr kumimoji="1" lang="ja-JP" altLang="en-US" sz="1600" b="1" dirty="0"/>
        </a:p>
      </dgm:t>
    </dgm:pt>
    <dgm:pt modelId="{0F32771F-5347-4D84-9C45-BF94BEDB1FBA}" type="parTrans" cxnId="{C2D0D327-F9D2-4144-A17E-61837F3D39DC}">
      <dgm:prSet/>
      <dgm:spPr/>
      <dgm:t>
        <a:bodyPr/>
        <a:lstStyle/>
        <a:p>
          <a:endParaRPr kumimoji="1" lang="ja-JP" altLang="en-US"/>
        </a:p>
      </dgm:t>
    </dgm:pt>
    <dgm:pt modelId="{37832AC9-82F8-4E9C-AED2-BFDED675635F}" type="sibTrans" cxnId="{C2D0D327-F9D2-4144-A17E-61837F3D39DC}">
      <dgm:prSet/>
      <dgm:spPr>
        <a:solidFill>
          <a:schemeClr val="accent1"/>
        </a:solidFill>
      </dgm:spPr>
      <dgm:t>
        <a:bodyPr/>
        <a:lstStyle/>
        <a:p>
          <a:endParaRPr kumimoji="1" lang="ja-JP" altLang="en-US" dirty="0"/>
        </a:p>
      </dgm:t>
    </dgm:pt>
    <dgm:pt modelId="{ED85D717-B1EA-46D0-B8CD-FCA46B4FEB09}">
      <dgm:prSet phldrT="[テキスト]" custT="1"/>
      <dgm:spPr>
        <a:solidFill>
          <a:schemeClr val="accent2"/>
        </a:solidFill>
      </dgm:spPr>
      <dgm:t>
        <a:bodyPr/>
        <a:lstStyle/>
        <a:p>
          <a:r>
            <a:rPr kumimoji="1" lang="en-US" altLang="ja-JP" sz="1000" b="1" dirty="0" smtClean="0"/>
            <a:t>Prevention</a:t>
          </a:r>
          <a:endParaRPr kumimoji="1" lang="ja-JP" altLang="en-US" sz="1000" b="1" dirty="0"/>
        </a:p>
      </dgm:t>
    </dgm:pt>
    <dgm:pt modelId="{4CB127A8-34A4-4CA3-9C1C-24C6027346B0}" type="parTrans" cxnId="{2F861227-D944-4EB3-BAC2-15F386386C75}">
      <dgm:prSet/>
      <dgm:spPr/>
      <dgm:t>
        <a:bodyPr/>
        <a:lstStyle/>
        <a:p>
          <a:endParaRPr kumimoji="1" lang="ja-JP" altLang="en-US"/>
        </a:p>
      </dgm:t>
    </dgm:pt>
    <dgm:pt modelId="{067F15F8-1302-4327-9050-09A2B8789490}" type="sibTrans" cxnId="{2F861227-D944-4EB3-BAC2-15F386386C75}">
      <dgm:prSet/>
      <dgm:spPr>
        <a:solidFill>
          <a:schemeClr val="accent2"/>
        </a:solidFill>
      </dgm:spPr>
      <dgm:t>
        <a:bodyPr/>
        <a:lstStyle/>
        <a:p>
          <a:endParaRPr kumimoji="1" lang="ja-JP" altLang="en-US" dirty="0"/>
        </a:p>
      </dgm:t>
    </dgm:pt>
    <dgm:pt modelId="{B0901B8B-C229-46C7-8063-20B36755C3E2}" type="pres">
      <dgm:prSet presAssocID="{63974CA0-6548-41C9-9177-EE01A030D33E}" presName="composite" presStyleCnt="0">
        <dgm:presLayoutVars>
          <dgm:chMax val="3"/>
          <dgm:animLvl val="lvl"/>
          <dgm:resizeHandles val="exact"/>
        </dgm:presLayoutVars>
      </dgm:prSet>
      <dgm:spPr/>
      <dgm:t>
        <a:bodyPr/>
        <a:lstStyle/>
        <a:p>
          <a:endParaRPr kumimoji="1" lang="ja-JP" altLang="en-US"/>
        </a:p>
      </dgm:t>
    </dgm:pt>
    <dgm:pt modelId="{A24C946B-4738-4F14-BF66-1D4F4B71A387}" type="pres">
      <dgm:prSet presAssocID="{C62451E0-87EB-4C2B-A01F-240952384457}" presName="gear1" presStyleLbl="node1" presStyleIdx="0" presStyleCnt="2">
        <dgm:presLayoutVars>
          <dgm:chMax val="1"/>
          <dgm:bulletEnabled val="1"/>
        </dgm:presLayoutVars>
      </dgm:prSet>
      <dgm:spPr/>
      <dgm:t>
        <a:bodyPr/>
        <a:lstStyle/>
        <a:p>
          <a:endParaRPr kumimoji="1" lang="ja-JP" altLang="en-US"/>
        </a:p>
      </dgm:t>
    </dgm:pt>
    <dgm:pt modelId="{0D41D449-A3FB-460E-9274-FC824FDE4323}" type="pres">
      <dgm:prSet presAssocID="{C62451E0-87EB-4C2B-A01F-240952384457}" presName="gear1srcNode" presStyleLbl="node1" presStyleIdx="0" presStyleCnt="2"/>
      <dgm:spPr/>
      <dgm:t>
        <a:bodyPr/>
        <a:lstStyle/>
        <a:p>
          <a:endParaRPr kumimoji="1" lang="ja-JP" altLang="en-US"/>
        </a:p>
      </dgm:t>
    </dgm:pt>
    <dgm:pt modelId="{0A0C27F0-1BFF-4E70-A1F8-7196D2AFD625}" type="pres">
      <dgm:prSet presAssocID="{C62451E0-87EB-4C2B-A01F-240952384457}" presName="gear1dstNode" presStyleLbl="node1" presStyleIdx="0" presStyleCnt="2"/>
      <dgm:spPr/>
      <dgm:t>
        <a:bodyPr/>
        <a:lstStyle/>
        <a:p>
          <a:endParaRPr kumimoji="1" lang="ja-JP" altLang="en-US"/>
        </a:p>
      </dgm:t>
    </dgm:pt>
    <dgm:pt modelId="{707AC8D9-D6C9-4786-A86D-3E28D1D0AECF}" type="pres">
      <dgm:prSet presAssocID="{ED85D717-B1EA-46D0-B8CD-FCA46B4FEB09}" presName="gear2" presStyleLbl="node1" presStyleIdx="1" presStyleCnt="2">
        <dgm:presLayoutVars>
          <dgm:chMax val="1"/>
          <dgm:bulletEnabled val="1"/>
        </dgm:presLayoutVars>
      </dgm:prSet>
      <dgm:spPr/>
      <dgm:t>
        <a:bodyPr/>
        <a:lstStyle/>
        <a:p>
          <a:endParaRPr kumimoji="1" lang="ja-JP" altLang="en-US"/>
        </a:p>
      </dgm:t>
    </dgm:pt>
    <dgm:pt modelId="{0FBF4956-29D6-47F8-A63B-3B70D2E5A51D}" type="pres">
      <dgm:prSet presAssocID="{ED85D717-B1EA-46D0-B8CD-FCA46B4FEB09}" presName="gear2srcNode" presStyleLbl="node1" presStyleIdx="1" presStyleCnt="2"/>
      <dgm:spPr/>
      <dgm:t>
        <a:bodyPr/>
        <a:lstStyle/>
        <a:p>
          <a:endParaRPr kumimoji="1" lang="ja-JP" altLang="en-US"/>
        </a:p>
      </dgm:t>
    </dgm:pt>
    <dgm:pt modelId="{1C869EF7-B55F-465D-B148-75C0E9C25B5D}" type="pres">
      <dgm:prSet presAssocID="{ED85D717-B1EA-46D0-B8CD-FCA46B4FEB09}" presName="gear2dstNode" presStyleLbl="node1" presStyleIdx="1" presStyleCnt="2"/>
      <dgm:spPr/>
      <dgm:t>
        <a:bodyPr/>
        <a:lstStyle/>
        <a:p>
          <a:endParaRPr kumimoji="1" lang="ja-JP" altLang="en-US"/>
        </a:p>
      </dgm:t>
    </dgm:pt>
    <dgm:pt modelId="{0831BECF-3349-4936-9C06-88B088231BC9}" type="pres">
      <dgm:prSet presAssocID="{37832AC9-82F8-4E9C-AED2-BFDED675635F}" presName="connector1" presStyleLbl="sibTrans2D1" presStyleIdx="0" presStyleCnt="2" custScaleX="109218" custScaleY="117418"/>
      <dgm:spPr/>
      <dgm:t>
        <a:bodyPr/>
        <a:lstStyle/>
        <a:p>
          <a:endParaRPr kumimoji="1" lang="ja-JP" altLang="en-US"/>
        </a:p>
      </dgm:t>
    </dgm:pt>
    <dgm:pt modelId="{D79AAC5E-61A6-4124-994D-A11C394DDAA9}" type="pres">
      <dgm:prSet presAssocID="{067F15F8-1302-4327-9050-09A2B8789490}" presName="connector2" presStyleLbl="sibTrans2D1" presStyleIdx="1" presStyleCnt="2"/>
      <dgm:spPr/>
      <dgm:t>
        <a:bodyPr/>
        <a:lstStyle/>
        <a:p>
          <a:endParaRPr kumimoji="1" lang="ja-JP" altLang="en-US"/>
        </a:p>
      </dgm:t>
    </dgm:pt>
  </dgm:ptLst>
  <dgm:cxnLst>
    <dgm:cxn modelId="{A00757A5-02AD-4162-A7FD-B185A846B41C}" type="presOf" srcId="{067F15F8-1302-4327-9050-09A2B8789490}" destId="{D79AAC5E-61A6-4124-994D-A11C394DDAA9}" srcOrd="0" destOrd="0" presId="urn:microsoft.com/office/officeart/2005/8/layout/gear1"/>
    <dgm:cxn modelId="{F2A53097-E2E3-48EB-AA0B-4709E2B29F9E}" type="presOf" srcId="{ED85D717-B1EA-46D0-B8CD-FCA46B4FEB09}" destId="{1C869EF7-B55F-465D-B148-75C0E9C25B5D}" srcOrd="2" destOrd="0" presId="urn:microsoft.com/office/officeart/2005/8/layout/gear1"/>
    <dgm:cxn modelId="{C2D0D327-F9D2-4144-A17E-61837F3D39DC}" srcId="{63974CA0-6548-41C9-9177-EE01A030D33E}" destId="{C62451E0-87EB-4C2B-A01F-240952384457}" srcOrd="0" destOrd="0" parTransId="{0F32771F-5347-4D84-9C45-BF94BEDB1FBA}" sibTransId="{37832AC9-82F8-4E9C-AED2-BFDED675635F}"/>
    <dgm:cxn modelId="{2F861227-D944-4EB3-BAC2-15F386386C75}" srcId="{63974CA0-6548-41C9-9177-EE01A030D33E}" destId="{ED85D717-B1EA-46D0-B8CD-FCA46B4FEB09}" srcOrd="1" destOrd="0" parTransId="{4CB127A8-34A4-4CA3-9C1C-24C6027346B0}" sibTransId="{067F15F8-1302-4327-9050-09A2B8789490}"/>
    <dgm:cxn modelId="{C65B1A37-29E0-4D61-8B08-FE0C8E259F70}" type="presOf" srcId="{ED85D717-B1EA-46D0-B8CD-FCA46B4FEB09}" destId="{0FBF4956-29D6-47F8-A63B-3B70D2E5A51D}" srcOrd="1" destOrd="0" presId="urn:microsoft.com/office/officeart/2005/8/layout/gear1"/>
    <dgm:cxn modelId="{D799967B-4946-42E1-A74C-A34D6C882F63}" type="presOf" srcId="{C62451E0-87EB-4C2B-A01F-240952384457}" destId="{0A0C27F0-1BFF-4E70-A1F8-7196D2AFD625}" srcOrd="2" destOrd="0" presId="urn:microsoft.com/office/officeart/2005/8/layout/gear1"/>
    <dgm:cxn modelId="{13CD210C-B604-417F-B778-6810D2769DE8}" type="presOf" srcId="{37832AC9-82F8-4E9C-AED2-BFDED675635F}" destId="{0831BECF-3349-4936-9C06-88B088231BC9}" srcOrd="0" destOrd="0" presId="urn:microsoft.com/office/officeart/2005/8/layout/gear1"/>
    <dgm:cxn modelId="{2BBEF528-24A7-4BF8-8FF6-D4824C6AC7F9}" type="presOf" srcId="{C62451E0-87EB-4C2B-A01F-240952384457}" destId="{0D41D449-A3FB-460E-9274-FC824FDE4323}" srcOrd="1" destOrd="0" presId="urn:microsoft.com/office/officeart/2005/8/layout/gear1"/>
    <dgm:cxn modelId="{D2ECD05E-E077-40F6-BE84-0FF273022AC8}" type="presOf" srcId="{ED85D717-B1EA-46D0-B8CD-FCA46B4FEB09}" destId="{707AC8D9-D6C9-4786-A86D-3E28D1D0AECF}" srcOrd="0" destOrd="0" presId="urn:microsoft.com/office/officeart/2005/8/layout/gear1"/>
    <dgm:cxn modelId="{2C10AEE1-8949-4138-A625-B0B06143C481}" type="presOf" srcId="{63974CA0-6548-41C9-9177-EE01A030D33E}" destId="{B0901B8B-C229-46C7-8063-20B36755C3E2}" srcOrd="0" destOrd="0" presId="urn:microsoft.com/office/officeart/2005/8/layout/gear1"/>
    <dgm:cxn modelId="{7EB6A586-ACFF-40A4-ACA4-2213BE0A7FA6}" type="presOf" srcId="{C62451E0-87EB-4C2B-A01F-240952384457}" destId="{A24C946B-4738-4F14-BF66-1D4F4B71A387}" srcOrd="0" destOrd="0" presId="urn:microsoft.com/office/officeart/2005/8/layout/gear1"/>
    <dgm:cxn modelId="{CCA13C55-8BB0-46EC-ABBC-5204AE9BECC8}" type="presParOf" srcId="{B0901B8B-C229-46C7-8063-20B36755C3E2}" destId="{A24C946B-4738-4F14-BF66-1D4F4B71A387}" srcOrd="0" destOrd="0" presId="urn:microsoft.com/office/officeart/2005/8/layout/gear1"/>
    <dgm:cxn modelId="{13B6ECE2-463E-4FB0-BD22-E6388831FEEA}" type="presParOf" srcId="{B0901B8B-C229-46C7-8063-20B36755C3E2}" destId="{0D41D449-A3FB-460E-9274-FC824FDE4323}" srcOrd="1" destOrd="0" presId="urn:microsoft.com/office/officeart/2005/8/layout/gear1"/>
    <dgm:cxn modelId="{E337B991-70B9-4D83-B7DC-852BC3C19FCC}" type="presParOf" srcId="{B0901B8B-C229-46C7-8063-20B36755C3E2}" destId="{0A0C27F0-1BFF-4E70-A1F8-7196D2AFD625}" srcOrd="2" destOrd="0" presId="urn:microsoft.com/office/officeart/2005/8/layout/gear1"/>
    <dgm:cxn modelId="{F291ADAC-D69A-4432-8FD1-A097D98BA43D}" type="presParOf" srcId="{B0901B8B-C229-46C7-8063-20B36755C3E2}" destId="{707AC8D9-D6C9-4786-A86D-3E28D1D0AECF}" srcOrd="3" destOrd="0" presId="urn:microsoft.com/office/officeart/2005/8/layout/gear1"/>
    <dgm:cxn modelId="{89CFA76B-A80E-4926-B48E-3B9DD16F7EBB}" type="presParOf" srcId="{B0901B8B-C229-46C7-8063-20B36755C3E2}" destId="{0FBF4956-29D6-47F8-A63B-3B70D2E5A51D}" srcOrd="4" destOrd="0" presId="urn:microsoft.com/office/officeart/2005/8/layout/gear1"/>
    <dgm:cxn modelId="{F5C87818-F3E9-49D3-8083-5CA84BECFB09}" type="presParOf" srcId="{B0901B8B-C229-46C7-8063-20B36755C3E2}" destId="{1C869EF7-B55F-465D-B148-75C0E9C25B5D}" srcOrd="5" destOrd="0" presId="urn:microsoft.com/office/officeart/2005/8/layout/gear1"/>
    <dgm:cxn modelId="{5627468F-12C7-4C47-BE31-865E7F970F86}" type="presParOf" srcId="{B0901B8B-C229-46C7-8063-20B36755C3E2}" destId="{0831BECF-3349-4936-9C06-88B088231BC9}" srcOrd="6" destOrd="0" presId="urn:microsoft.com/office/officeart/2005/8/layout/gear1"/>
    <dgm:cxn modelId="{AE798235-804E-46CC-9184-952A40D44CF8}" type="presParOf" srcId="{B0901B8B-C229-46C7-8063-20B36755C3E2}" destId="{D79AAC5E-61A6-4124-994D-A11C394DDAA9}" srcOrd="7"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974CA0-6548-41C9-9177-EE01A030D33E}" type="doc">
      <dgm:prSet loTypeId="urn:microsoft.com/office/officeart/2005/8/layout/gear1" loCatId="relationship" qsTypeId="urn:microsoft.com/office/officeart/2005/8/quickstyle/3d1" qsCatId="3D" csTypeId="urn:microsoft.com/office/officeart/2005/8/colors/colorful2" csCatId="colorful" phldr="1"/>
      <dgm:spPr/>
      <dgm:t>
        <a:bodyPr/>
        <a:lstStyle/>
        <a:p>
          <a:endParaRPr kumimoji="1" lang="ja-JP" altLang="en-US"/>
        </a:p>
      </dgm:t>
    </dgm:pt>
    <dgm:pt modelId="{C62451E0-87EB-4C2B-A01F-240952384457}">
      <dgm:prSet phldrT="[テキスト]" custT="1"/>
      <dgm:spPr>
        <a:solidFill>
          <a:schemeClr val="accent1"/>
        </a:solidFill>
      </dgm:spPr>
      <dgm:t>
        <a:bodyPr/>
        <a:lstStyle/>
        <a:p>
          <a:r>
            <a:rPr kumimoji="1" lang="en-US" altLang="ja-JP" sz="2800" b="1" dirty="0" smtClean="0"/>
            <a:t>Aspiration</a:t>
          </a:r>
          <a:endParaRPr kumimoji="1" lang="en-US" altLang="en-US" sz="2800" b="1" dirty="0"/>
        </a:p>
      </dgm:t>
    </dgm:pt>
    <dgm:pt modelId="{0F32771F-5347-4D84-9C45-BF94BEDB1FBA}" type="parTrans" cxnId="{C2D0D327-F9D2-4144-A17E-61837F3D39DC}">
      <dgm:prSet/>
      <dgm:spPr/>
      <dgm:t>
        <a:bodyPr/>
        <a:lstStyle/>
        <a:p>
          <a:endParaRPr kumimoji="1" lang="ja-JP" altLang="en-US"/>
        </a:p>
      </dgm:t>
    </dgm:pt>
    <dgm:pt modelId="{37832AC9-82F8-4E9C-AED2-BFDED675635F}" type="sibTrans" cxnId="{C2D0D327-F9D2-4144-A17E-61837F3D39DC}">
      <dgm:prSet/>
      <dgm:spPr>
        <a:solidFill>
          <a:schemeClr val="accent1"/>
        </a:solidFill>
      </dgm:spPr>
      <dgm:t>
        <a:bodyPr/>
        <a:lstStyle/>
        <a:p>
          <a:endParaRPr kumimoji="1" lang="ja-JP" altLang="en-US"/>
        </a:p>
      </dgm:t>
    </dgm:pt>
    <dgm:pt modelId="{ED85D717-B1EA-46D0-B8CD-FCA46B4FEB09}">
      <dgm:prSet phldrT="[テキスト]" custT="1"/>
      <dgm:spPr>
        <a:solidFill>
          <a:schemeClr val="accent2"/>
        </a:solidFill>
      </dgm:spPr>
      <dgm:t>
        <a:bodyPr/>
        <a:lstStyle/>
        <a:p>
          <a:r>
            <a:rPr kumimoji="1" lang="ja-JP" altLang="en-US" sz="1800" b="1" dirty="0" smtClean="0"/>
            <a:t>Preventio</a:t>
          </a:r>
          <a:r>
            <a:rPr kumimoji="1" lang="ja-JP" altLang="en-US" sz="2000" b="1" dirty="0" smtClean="0"/>
            <a:t>n</a:t>
          </a:r>
          <a:endParaRPr kumimoji="1" lang="en-US" altLang="en-US" sz="2000" b="1" dirty="0"/>
        </a:p>
      </dgm:t>
    </dgm:pt>
    <dgm:pt modelId="{4CB127A8-34A4-4CA3-9C1C-24C6027346B0}" type="parTrans" cxnId="{2F861227-D944-4EB3-BAC2-15F386386C75}">
      <dgm:prSet/>
      <dgm:spPr/>
      <dgm:t>
        <a:bodyPr/>
        <a:lstStyle/>
        <a:p>
          <a:endParaRPr kumimoji="1" lang="ja-JP" altLang="en-US"/>
        </a:p>
      </dgm:t>
    </dgm:pt>
    <dgm:pt modelId="{067F15F8-1302-4327-9050-09A2B8789490}" type="sibTrans" cxnId="{2F861227-D944-4EB3-BAC2-15F386386C75}">
      <dgm:prSet/>
      <dgm:spPr>
        <a:solidFill>
          <a:schemeClr val="accent2"/>
        </a:solidFill>
      </dgm:spPr>
      <dgm:t>
        <a:bodyPr/>
        <a:lstStyle/>
        <a:p>
          <a:endParaRPr kumimoji="1" lang="ja-JP" altLang="en-US"/>
        </a:p>
      </dgm:t>
    </dgm:pt>
    <dgm:pt modelId="{B0901B8B-C229-46C7-8063-20B36755C3E2}" type="pres">
      <dgm:prSet presAssocID="{63974CA0-6548-41C9-9177-EE01A030D33E}" presName="composite" presStyleCnt="0">
        <dgm:presLayoutVars>
          <dgm:chMax val="3"/>
          <dgm:animLvl val="lvl"/>
          <dgm:resizeHandles val="exact"/>
        </dgm:presLayoutVars>
      </dgm:prSet>
      <dgm:spPr/>
      <dgm:t>
        <a:bodyPr/>
        <a:lstStyle/>
        <a:p>
          <a:endParaRPr kumimoji="1" lang="ja-JP" altLang="en-US"/>
        </a:p>
      </dgm:t>
    </dgm:pt>
    <dgm:pt modelId="{A24C946B-4738-4F14-BF66-1D4F4B71A387}" type="pres">
      <dgm:prSet presAssocID="{C62451E0-87EB-4C2B-A01F-240952384457}" presName="gear1" presStyleLbl="node1" presStyleIdx="0" presStyleCnt="2" custScaleX="121949" custScaleY="117731" custLinFactNeighborX="29317" custLinFactNeighborY="24650">
        <dgm:presLayoutVars>
          <dgm:chMax val="1"/>
          <dgm:bulletEnabled val="1"/>
        </dgm:presLayoutVars>
      </dgm:prSet>
      <dgm:spPr/>
      <dgm:t>
        <a:bodyPr/>
        <a:lstStyle/>
        <a:p>
          <a:endParaRPr kumimoji="1" lang="ja-JP" altLang="en-US"/>
        </a:p>
      </dgm:t>
    </dgm:pt>
    <dgm:pt modelId="{0D41D449-A3FB-460E-9274-FC824FDE4323}" type="pres">
      <dgm:prSet presAssocID="{C62451E0-87EB-4C2B-A01F-240952384457}" presName="gear1srcNode" presStyleLbl="node1" presStyleIdx="0" presStyleCnt="2"/>
      <dgm:spPr/>
      <dgm:t>
        <a:bodyPr/>
        <a:lstStyle/>
        <a:p>
          <a:endParaRPr kumimoji="1" lang="ja-JP" altLang="en-US"/>
        </a:p>
      </dgm:t>
    </dgm:pt>
    <dgm:pt modelId="{0A0C27F0-1BFF-4E70-A1F8-7196D2AFD625}" type="pres">
      <dgm:prSet presAssocID="{C62451E0-87EB-4C2B-A01F-240952384457}" presName="gear1dstNode" presStyleLbl="node1" presStyleIdx="0" presStyleCnt="2"/>
      <dgm:spPr/>
      <dgm:t>
        <a:bodyPr/>
        <a:lstStyle/>
        <a:p>
          <a:endParaRPr kumimoji="1" lang="ja-JP" altLang="en-US"/>
        </a:p>
      </dgm:t>
    </dgm:pt>
    <dgm:pt modelId="{707AC8D9-D6C9-4786-A86D-3E28D1D0AECF}" type="pres">
      <dgm:prSet presAssocID="{ED85D717-B1EA-46D0-B8CD-FCA46B4FEB09}" presName="gear2" presStyleLbl="node1" presStyleIdx="1" presStyleCnt="2" custScaleX="163727" custScaleY="175996" custLinFactNeighborX="7153" custLinFactNeighborY="-8753">
        <dgm:presLayoutVars>
          <dgm:chMax val="1"/>
          <dgm:bulletEnabled val="1"/>
        </dgm:presLayoutVars>
      </dgm:prSet>
      <dgm:spPr/>
      <dgm:t>
        <a:bodyPr/>
        <a:lstStyle/>
        <a:p>
          <a:endParaRPr kumimoji="1" lang="ja-JP" altLang="en-US"/>
        </a:p>
      </dgm:t>
    </dgm:pt>
    <dgm:pt modelId="{0FBF4956-29D6-47F8-A63B-3B70D2E5A51D}" type="pres">
      <dgm:prSet presAssocID="{ED85D717-B1EA-46D0-B8CD-FCA46B4FEB09}" presName="gear2srcNode" presStyleLbl="node1" presStyleIdx="1" presStyleCnt="2"/>
      <dgm:spPr/>
      <dgm:t>
        <a:bodyPr/>
        <a:lstStyle/>
        <a:p>
          <a:endParaRPr kumimoji="1" lang="ja-JP" altLang="en-US"/>
        </a:p>
      </dgm:t>
    </dgm:pt>
    <dgm:pt modelId="{1C869EF7-B55F-465D-B148-75C0E9C25B5D}" type="pres">
      <dgm:prSet presAssocID="{ED85D717-B1EA-46D0-B8CD-FCA46B4FEB09}" presName="gear2dstNode" presStyleLbl="node1" presStyleIdx="1" presStyleCnt="2"/>
      <dgm:spPr/>
      <dgm:t>
        <a:bodyPr/>
        <a:lstStyle/>
        <a:p>
          <a:endParaRPr kumimoji="1" lang="ja-JP" altLang="en-US"/>
        </a:p>
      </dgm:t>
    </dgm:pt>
    <dgm:pt modelId="{0831BECF-3349-4936-9C06-88B088231BC9}" type="pres">
      <dgm:prSet presAssocID="{37832AC9-82F8-4E9C-AED2-BFDED675635F}" presName="connector1" presStyleLbl="sibTrans2D1" presStyleIdx="0" presStyleCnt="2" custScaleX="109218" custScaleY="117418" custLinFactNeighborX="23481" custLinFactNeighborY="4771"/>
      <dgm:spPr/>
      <dgm:t>
        <a:bodyPr/>
        <a:lstStyle/>
        <a:p>
          <a:endParaRPr kumimoji="1" lang="ja-JP" altLang="en-US"/>
        </a:p>
      </dgm:t>
    </dgm:pt>
    <dgm:pt modelId="{D79AAC5E-61A6-4124-994D-A11C394DDAA9}" type="pres">
      <dgm:prSet presAssocID="{067F15F8-1302-4327-9050-09A2B8789490}" presName="connector2" presStyleLbl="sibTrans2D1" presStyleIdx="1" presStyleCnt="2" custLinFactNeighborX="-32760" custLinFactNeighborY="-13586"/>
      <dgm:spPr/>
      <dgm:t>
        <a:bodyPr/>
        <a:lstStyle/>
        <a:p>
          <a:endParaRPr kumimoji="1" lang="ja-JP" altLang="en-US"/>
        </a:p>
      </dgm:t>
    </dgm:pt>
  </dgm:ptLst>
  <dgm:cxnLst>
    <dgm:cxn modelId="{146DEF52-B89A-4947-B311-BDC5FF12B056}" type="presOf" srcId="{ED85D717-B1EA-46D0-B8CD-FCA46B4FEB09}" destId="{1C869EF7-B55F-465D-B148-75C0E9C25B5D}" srcOrd="2" destOrd="0" presId="urn:microsoft.com/office/officeart/2005/8/layout/gear1"/>
    <dgm:cxn modelId="{C8424CD2-91EE-4BD0-81F5-B6660029656D}" type="presOf" srcId="{63974CA0-6548-41C9-9177-EE01A030D33E}" destId="{B0901B8B-C229-46C7-8063-20B36755C3E2}" srcOrd="0" destOrd="0" presId="urn:microsoft.com/office/officeart/2005/8/layout/gear1"/>
    <dgm:cxn modelId="{0928CAC9-E5CC-41B7-8BE5-902B713C7EFA}" type="presOf" srcId="{37832AC9-82F8-4E9C-AED2-BFDED675635F}" destId="{0831BECF-3349-4936-9C06-88B088231BC9}" srcOrd="0" destOrd="0" presId="urn:microsoft.com/office/officeart/2005/8/layout/gear1"/>
    <dgm:cxn modelId="{C2D0D327-F9D2-4144-A17E-61837F3D39DC}" srcId="{63974CA0-6548-41C9-9177-EE01A030D33E}" destId="{C62451E0-87EB-4C2B-A01F-240952384457}" srcOrd="0" destOrd="0" parTransId="{0F32771F-5347-4D84-9C45-BF94BEDB1FBA}" sibTransId="{37832AC9-82F8-4E9C-AED2-BFDED675635F}"/>
    <dgm:cxn modelId="{728C1E06-B5A4-426D-B285-CA2AD75923C6}" type="presOf" srcId="{C62451E0-87EB-4C2B-A01F-240952384457}" destId="{A24C946B-4738-4F14-BF66-1D4F4B71A387}" srcOrd="0" destOrd="0" presId="urn:microsoft.com/office/officeart/2005/8/layout/gear1"/>
    <dgm:cxn modelId="{52B02737-A8CA-4ECD-8AD3-E418493F0635}" type="presOf" srcId="{ED85D717-B1EA-46D0-B8CD-FCA46B4FEB09}" destId="{0FBF4956-29D6-47F8-A63B-3B70D2E5A51D}" srcOrd="1" destOrd="0" presId="urn:microsoft.com/office/officeart/2005/8/layout/gear1"/>
    <dgm:cxn modelId="{14B09F41-2324-4604-A7C0-09CD05B7508E}" type="presOf" srcId="{C62451E0-87EB-4C2B-A01F-240952384457}" destId="{0D41D449-A3FB-460E-9274-FC824FDE4323}" srcOrd="1" destOrd="0" presId="urn:microsoft.com/office/officeart/2005/8/layout/gear1"/>
    <dgm:cxn modelId="{64D2B913-1AF5-4D3F-B681-DF9B398B6E43}" type="presOf" srcId="{067F15F8-1302-4327-9050-09A2B8789490}" destId="{D79AAC5E-61A6-4124-994D-A11C394DDAA9}" srcOrd="0" destOrd="0" presId="urn:microsoft.com/office/officeart/2005/8/layout/gear1"/>
    <dgm:cxn modelId="{2F861227-D944-4EB3-BAC2-15F386386C75}" srcId="{63974CA0-6548-41C9-9177-EE01A030D33E}" destId="{ED85D717-B1EA-46D0-B8CD-FCA46B4FEB09}" srcOrd="1" destOrd="0" parTransId="{4CB127A8-34A4-4CA3-9C1C-24C6027346B0}" sibTransId="{067F15F8-1302-4327-9050-09A2B8789490}"/>
    <dgm:cxn modelId="{235C0076-870A-44F0-B8C8-371291E3DB2A}" type="presOf" srcId="{ED85D717-B1EA-46D0-B8CD-FCA46B4FEB09}" destId="{707AC8D9-D6C9-4786-A86D-3E28D1D0AECF}" srcOrd="0" destOrd="0" presId="urn:microsoft.com/office/officeart/2005/8/layout/gear1"/>
    <dgm:cxn modelId="{7FA8F6BE-08DA-4DEF-884F-CC23D27FCD6D}" type="presOf" srcId="{C62451E0-87EB-4C2B-A01F-240952384457}" destId="{0A0C27F0-1BFF-4E70-A1F8-7196D2AFD625}" srcOrd="2" destOrd="0" presId="urn:microsoft.com/office/officeart/2005/8/layout/gear1"/>
    <dgm:cxn modelId="{CB3B635D-4417-44B9-90B1-69BF2AFD1177}" type="presParOf" srcId="{B0901B8B-C229-46C7-8063-20B36755C3E2}" destId="{A24C946B-4738-4F14-BF66-1D4F4B71A387}" srcOrd="0" destOrd="0" presId="urn:microsoft.com/office/officeart/2005/8/layout/gear1"/>
    <dgm:cxn modelId="{191FF2E4-70B4-428C-A3D3-407173FC5E9E}" type="presParOf" srcId="{B0901B8B-C229-46C7-8063-20B36755C3E2}" destId="{0D41D449-A3FB-460E-9274-FC824FDE4323}" srcOrd="1" destOrd="0" presId="urn:microsoft.com/office/officeart/2005/8/layout/gear1"/>
    <dgm:cxn modelId="{6DAB5595-D6BD-4EDF-8704-03057E31FED2}" type="presParOf" srcId="{B0901B8B-C229-46C7-8063-20B36755C3E2}" destId="{0A0C27F0-1BFF-4E70-A1F8-7196D2AFD625}" srcOrd="2" destOrd="0" presId="urn:microsoft.com/office/officeart/2005/8/layout/gear1"/>
    <dgm:cxn modelId="{35942A37-3651-40E4-825A-093C80E46C0B}" type="presParOf" srcId="{B0901B8B-C229-46C7-8063-20B36755C3E2}" destId="{707AC8D9-D6C9-4786-A86D-3E28D1D0AECF}" srcOrd="3" destOrd="0" presId="urn:microsoft.com/office/officeart/2005/8/layout/gear1"/>
    <dgm:cxn modelId="{D641328A-25F1-4737-A61E-019DD5DE574E}" type="presParOf" srcId="{B0901B8B-C229-46C7-8063-20B36755C3E2}" destId="{0FBF4956-29D6-47F8-A63B-3B70D2E5A51D}" srcOrd="4" destOrd="0" presId="urn:microsoft.com/office/officeart/2005/8/layout/gear1"/>
    <dgm:cxn modelId="{86E13CBD-0A66-49DD-80E8-C70A973A02D7}" type="presParOf" srcId="{B0901B8B-C229-46C7-8063-20B36755C3E2}" destId="{1C869EF7-B55F-465D-B148-75C0E9C25B5D}" srcOrd="5" destOrd="0" presId="urn:microsoft.com/office/officeart/2005/8/layout/gear1"/>
    <dgm:cxn modelId="{C8ADD126-832C-415C-9C45-896FF3510680}" type="presParOf" srcId="{B0901B8B-C229-46C7-8063-20B36755C3E2}" destId="{0831BECF-3349-4936-9C06-88B088231BC9}" srcOrd="6" destOrd="0" presId="urn:microsoft.com/office/officeart/2005/8/layout/gear1"/>
    <dgm:cxn modelId="{217F9896-76ED-47BB-854B-2C0EBDA44FFA}" type="presParOf" srcId="{B0901B8B-C229-46C7-8063-20B36755C3E2}" destId="{D79AAC5E-61A6-4124-994D-A11C394DDAA9}" srcOrd="7"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4C946B-4738-4F14-BF66-1D4F4B71A387}">
      <dsp:nvSpPr>
        <dsp:cNvPr id="0" name=""/>
        <dsp:cNvSpPr/>
      </dsp:nvSpPr>
      <dsp:spPr>
        <a:xfrm>
          <a:off x="3865252" y="1422399"/>
          <a:ext cx="2235200" cy="2235200"/>
        </a:xfrm>
        <a:prstGeom prst="gear9">
          <a:avLst/>
        </a:prstGeom>
        <a:solidFill>
          <a:schemeClr val="accent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kumimoji="1" lang="en-US" altLang="ja-JP" sz="2000" b="1" kern="1200" dirty="0" smtClean="0"/>
            <a:t>Aspiration</a:t>
          </a:r>
          <a:endParaRPr kumimoji="1" lang="ja-JP" altLang="en-US" sz="2000" b="1" kern="1200" dirty="0"/>
        </a:p>
      </dsp:txBody>
      <dsp:txXfrm>
        <a:off x="4314627" y="1945984"/>
        <a:ext cx="1336450" cy="1148939"/>
      </dsp:txXfrm>
    </dsp:sp>
    <dsp:sp modelId="{707AC8D9-D6C9-4786-A86D-3E28D1D0AECF}">
      <dsp:nvSpPr>
        <dsp:cNvPr id="0" name=""/>
        <dsp:cNvSpPr/>
      </dsp:nvSpPr>
      <dsp:spPr>
        <a:xfrm>
          <a:off x="2564772" y="894079"/>
          <a:ext cx="1625600" cy="1625600"/>
        </a:xfrm>
        <a:prstGeom prst="gear6">
          <a:avLst/>
        </a:prstGeom>
        <a:solidFill>
          <a:schemeClr val="accent2"/>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kumimoji="1" lang="en-US" altLang="ja-JP" sz="1200" b="1" kern="1200" dirty="0" smtClean="0"/>
            <a:t>Prevention</a:t>
          </a:r>
          <a:endParaRPr kumimoji="1" lang="ja-JP" altLang="en-US" sz="1200" b="1" kern="1200" dirty="0"/>
        </a:p>
      </dsp:txBody>
      <dsp:txXfrm>
        <a:off x="2974022" y="1305802"/>
        <a:ext cx="807100" cy="802154"/>
      </dsp:txXfrm>
    </dsp:sp>
    <dsp:sp modelId="{0831BECF-3349-4936-9C06-88B088231BC9}">
      <dsp:nvSpPr>
        <dsp:cNvPr id="0" name=""/>
        <dsp:cNvSpPr/>
      </dsp:nvSpPr>
      <dsp:spPr>
        <a:xfrm>
          <a:off x="3838034" y="804274"/>
          <a:ext cx="3002726" cy="3228168"/>
        </a:xfrm>
        <a:prstGeom prst="circularArrow">
          <a:avLst>
            <a:gd name="adj1" fmla="val 4878"/>
            <a:gd name="adj2" fmla="val 312630"/>
            <a:gd name="adj3" fmla="val 3133259"/>
            <a:gd name="adj4" fmla="val 15234156"/>
            <a:gd name="adj5" fmla="val 5691"/>
          </a:avLst>
        </a:prstGeom>
        <a:solidFill>
          <a:schemeClr val="accent1"/>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79AAC5E-61A6-4124-994D-A11C394DDAA9}">
      <dsp:nvSpPr>
        <dsp:cNvPr id="0" name=""/>
        <dsp:cNvSpPr/>
      </dsp:nvSpPr>
      <dsp:spPr>
        <a:xfrm>
          <a:off x="2276881" y="534955"/>
          <a:ext cx="2078736" cy="2078736"/>
        </a:xfrm>
        <a:prstGeom prst="leftCircularArrow">
          <a:avLst>
            <a:gd name="adj1" fmla="val 6452"/>
            <a:gd name="adj2" fmla="val 429999"/>
            <a:gd name="adj3" fmla="val 10489124"/>
            <a:gd name="adj4" fmla="val 14837806"/>
            <a:gd name="adj5" fmla="val 7527"/>
          </a:avLst>
        </a:prstGeom>
        <a:solidFill>
          <a:schemeClr val="accent2"/>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4C946B-4738-4F14-BF66-1D4F4B71A387}">
      <dsp:nvSpPr>
        <dsp:cNvPr id="0" name=""/>
        <dsp:cNvSpPr/>
      </dsp:nvSpPr>
      <dsp:spPr>
        <a:xfrm>
          <a:off x="2942612" y="1077893"/>
          <a:ext cx="1693832" cy="1693832"/>
        </a:xfrm>
        <a:prstGeom prst="gear9">
          <a:avLst/>
        </a:prstGeom>
        <a:solidFill>
          <a:schemeClr val="accent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kumimoji="1" lang="en-US" altLang="ja-JP" sz="1600" b="1" kern="1200" dirty="0" smtClean="0"/>
            <a:t>Aspiration</a:t>
          </a:r>
          <a:endParaRPr kumimoji="1" lang="ja-JP" altLang="en-US" sz="1600" b="1" kern="1200" dirty="0"/>
        </a:p>
      </dsp:txBody>
      <dsp:txXfrm>
        <a:off x="3283148" y="1474665"/>
        <a:ext cx="1012760" cy="870665"/>
      </dsp:txXfrm>
    </dsp:sp>
    <dsp:sp modelId="{707AC8D9-D6C9-4786-A86D-3E28D1D0AECF}">
      <dsp:nvSpPr>
        <dsp:cNvPr id="0" name=""/>
        <dsp:cNvSpPr/>
      </dsp:nvSpPr>
      <dsp:spPr>
        <a:xfrm>
          <a:off x="1957110" y="677532"/>
          <a:ext cx="1231878" cy="1231878"/>
        </a:xfrm>
        <a:prstGeom prst="gear6">
          <a:avLst/>
        </a:prstGeom>
        <a:solidFill>
          <a:schemeClr val="accent2"/>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kumimoji="1" lang="en-US" altLang="ja-JP" sz="1000" b="1" kern="1200" dirty="0" smtClean="0"/>
            <a:t>Prevention</a:t>
          </a:r>
          <a:endParaRPr kumimoji="1" lang="ja-JP" altLang="en-US" sz="1000" b="1" kern="1200" dirty="0"/>
        </a:p>
      </dsp:txBody>
      <dsp:txXfrm>
        <a:off x="2267239" y="989535"/>
        <a:ext cx="611620" cy="607872"/>
      </dsp:txXfrm>
    </dsp:sp>
    <dsp:sp modelId="{0831BECF-3349-4936-9C06-88B088231BC9}">
      <dsp:nvSpPr>
        <dsp:cNvPr id="0" name=""/>
        <dsp:cNvSpPr/>
      </dsp:nvSpPr>
      <dsp:spPr>
        <a:xfrm>
          <a:off x="2897368" y="622793"/>
          <a:ext cx="2275462" cy="2446302"/>
        </a:xfrm>
        <a:prstGeom prst="circularArrow">
          <a:avLst>
            <a:gd name="adj1" fmla="val 4878"/>
            <a:gd name="adj2" fmla="val 312630"/>
            <a:gd name="adj3" fmla="val 3043797"/>
            <a:gd name="adj4" fmla="val 15361546"/>
            <a:gd name="adj5" fmla="val 5691"/>
          </a:avLst>
        </a:prstGeom>
        <a:solidFill>
          <a:schemeClr val="accent1"/>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79AAC5E-61A6-4124-994D-A11C394DDAA9}">
      <dsp:nvSpPr>
        <dsp:cNvPr id="0" name=""/>
        <dsp:cNvSpPr/>
      </dsp:nvSpPr>
      <dsp:spPr>
        <a:xfrm>
          <a:off x="1738947" y="409748"/>
          <a:ext cx="1575263" cy="1575263"/>
        </a:xfrm>
        <a:prstGeom prst="leftCircularArrow">
          <a:avLst>
            <a:gd name="adj1" fmla="val 6452"/>
            <a:gd name="adj2" fmla="val 429999"/>
            <a:gd name="adj3" fmla="val 10489124"/>
            <a:gd name="adj4" fmla="val 14837806"/>
            <a:gd name="adj5" fmla="val 7527"/>
          </a:avLst>
        </a:prstGeom>
        <a:solidFill>
          <a:schemeClr val="accent2"/>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4C946B-4738-4F14-BF66-1D4F4B71A387}">
      <dsp:nvSpPr>
        <dsp:cNvPr id="0" name=""/>
        <dsp:cNvSpPr/>
      </dsp:nvSpPr>
      <dsp:spPr>
        <a:xfrm>
          <a:off x="2097728" y="774634"/>
          <a:ext cx="1474022" cy="1423038"/>
        </a:xfrm>
        <a:prstGeom prst="gear9">
          <a:avLst/>
        </a:prstGeom>
        <a:solidFill>
          <a:schemeClr val="accent1"/>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kumimoji="1" lang="en-US" altLang="ja-JP" sz="2800" b="1" kern="1200" dirty="0" smtClean="0"/>
            <a:t>Aspiration</a:t>
          </a:r>
          <a:endParaRPr kumimoji="1" lang="en-US" altLang="en-US" sz="2800" b="1" kern="1200" dirty="0"/>
        </a:p>
      </dsp:txBody>
      <dsp:txXfrm>
        <a:off x="2390262" y="1107974"/>
        <a:ext cx="888954" cy="731471"/>
      </dsp:txXfrm>
    </dsp:sp>
    <dsp:sp modelId="{707AC8D9-D6C9-4786-A86D-3E28D1D0AECF}">
      <dsp:nvSpPr>
        <dsp:cNvPr id="0" name=""/>
        <dsp:cNvSpPr/>
      </dsp:nvSpPr>
      <dsp:spPr>
        <a:xfrm>
          <a:off x="955541" y="54088"/>
          <a:ext cx="1439273" cy="1547126"/>
        </a:xfrm>
        <a:prstGeom prst="gear6">
          <a:avLst/>
        </a:prstGeom>
        <a:solidFill>
          <a:schemeClr val="accent2"/>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kumimoji="1" lang="ja-JP" altLang="en-US" sz="1800" b="1" kern="1200" dirty="0" smtClean="0"/>
            <a:t>Preventio</a:t>
          </a:r>
          <a:r>
            <a:rPr kumimoji="1" lang="ja-JP" altLang="en-US" sz="2000" b="1" kern="1200" dirty="0" smtClean="0"/>
            <a:t>n</a:t>
          </a:r>
          <a:endParaRPr kumimoji="1" lang="en-US" altLang="en-US" sz="2000" b="1" kern="1200" dirty="0"/>
        </a:p>
      </dsp:txBody>
      <dsp:txXfrm>
        <a:off x="1317882" y="434531"/>
        <a:ext cx="714591" cy="786240"/>
      </dsp:txXfrm>
    </dsp:sp>
    <dsp:sp modelId="{0831BECF-3349-4936-9C06-88B088231BC9}">
      <dsp:nvSpPr>
        <dsp:cNvPr id="0" name=""/>
        <dsp:cNvSpPr/>
      </dsp:nvSpPr>
      <dsp:spPr>
        <a:xfrm>
          <a:off x="2169740" y="509491"/>
          <a:ext cx="1623772" cy="1745683"/>
        </a:xfrm>
        <a:prstGeom prst="circularArrow">
          <a:avLst>
            <a:gd name="adj1" fmla="val 4878"/>
            <a:gd name="adj2" fmla="val 312630"/>
            <a:gd name="adj3" fmla="val 2930567"/>
            <a:gd name="adj4" fmla="val 15538478"/>
            <a:gd name="adj5" fmla="val 5691"/>
          </a:avLst>
        </a:prstGeom>
        <a:solidFill>
          <a:schemeClr val="accent1"/>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D79AAC5E-61A6-4124-994D-A11C394DDAA9}">
      <dsp:nvSpPr>
        <dsp:cNvPr id="0" name=""/>
        <dsp:cNvSpPr/>
      </dsp:nvSpPr>
      <dsp:spPr>
        <a:xfrm>
          <a:off x="648823" y="126404"/>
          <a:ext cx="1124109" cy="1124109"/>
        </a:xfrm>
        <a:prstGeom prst="leftCircularArrow">
          <a:avLst>
            <a:gd name="adj1" fmla="val 6452"/>
            <a:gd name="adj2" fmla="val 429999"/>
            <a:gd name="adj3" fmla="val 10489124"/>
            <a:gd name="adj4" fmla="val 14837806"/>
            <a:gd name="adj5" fmla="val 7527"/>
          </a:avLst>
        </a:prstGeom>
        <a:solidFill>
          <a:schemeClr val="accent2"/>
        </a:soli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6" cy="496967"/>
          </a:xfrm>
          <a:prstGeom prst="rect">
            <a:avLst/>
          </a:prstGeom>
        </p:spPr>
        <p:txBody>
          <a:bodyPr vert="horz" lIns="95690" tIns="47845" rIns="95690" bIns="47845" rtlCol="0"/>
          <a:lstStyle>
            <a:lvl1pPr algn="l">
              <a:defRPr sz="1300"/>
            </a:lvl1pPr>
          </a:lstStyle>
          <a:p>
            <a:endParaRPr kumimoji="1" lang="ja-JP" altLang="en-US" dirty="0"/>
          </a:p>
        </p:txBody>
      </p:sp>
      <p:sp>
        <p:nvSpPr>
          <p:cNvPr id="3" name="日付プレースホルダー 2"/>
          <p:cNvSpPr>
            <a:spLocks noGrp="1"/>
          </p:cNvSpPr>
          <p:nvPr>
            <p:ph type="dt" sz="quarter" idx="1"/>
          </p:nvPr>
        </p:nvSpPr>
        <p:spPr>
          <a:xfrm>
            <a:off x="3855839" y="1"/>
            <a:ext cx="2949786" cy="496967"/>
          </a:xfrm>
          <a:prstGeom prst="rect">
            <a:avLst/>
          </a:prstGeom>
        </p:spPr>
        <p:txBody>
          <a:bodyPr vert="horz" lIns="95690" tIns="47845" rIns="95690" bIns="47845" rtlCol="0"/>
          <a:lstStyle>
            <a:lvl1pPr algn="r">
              <a:defRPr sz="1300"/>
            </a:lvl1pPr>
          </a:lstStyle>
          <a:p>
            <a:r>
              <a:rPr kumimoji="1" lang="en-US" altLang="ja-JP" smtClean="0"/>
              <a:t>2015/3</a:t>
            </a:r>
            <a:endParaRPr kumimoji="1" lang="ja-JP" altLang="en-US" dirty="0"/>
          </a:p>
        </p:txBody>
      </p:sp>
      <p:sp>
        <p:nvSpPr>
          <p:cNvPr id="4" name="フッター プレースホルダー 3"/>
          <p:cNvSpPr>
            <a:spLocks noGrp="1"/>
          </p:cNvSpPr>
          <p:nvPr>
            <p:ph type="ftr" sz="quarter" idx="2"/>
          </p:nvPr>
        </p:nvSpPr>
        <p:spPr>
          <a:xfrm>
            <a:off x="1" y="9440647"/>
            <a:ext cx="2949786" cy="496967"/>
          </a:xfrm>
          <a:prstGeom prst="rect">
            <a:avLst/>
          </a:prstGeom>
        </p:spPr>
        <p:txBody>
          <a:bodyPr vert="horz" lIns="95690" tIns="47845" rIns="95690" bIns="47845" rtlCol="0" anchor="b"/>
          <a:lstStyle>
            <a:lvl1pPr algn="l">
              <a:defRPr sz="1300"/>
            </a:lvl1pPr>
          </a:lstStyle>
          <a:p>
            <a:endParaRPr kumimoji="1" lang="ja-JP" altLang="en-US" dirty="0"/>
          </a:p>
        </p:txBody>
      </p:sp>
      <p:sp>
        <p:nvSpPr>
          <p:cNvPr id="5" name="スライド番号プレースホルダー 4"/>
          <p:cNvSpPr>
            <a:spLocks noGrp="1"/>
          </p:cNvSpPr>
          <p:nvPr>
            <p:ph type="sldNum" sz="quarter" idx="3"/>
          </p:nvPr>
        </p:nvSpPr>
        <p:spPr>
          <a:xfrm>
            <a:off x="3855839" y="9440647"/>
            <a:ext cx="2949786" cy="496967"/>
          </a:xfrm>
          <a:prstGeom prst="rect">
            <a:avLst/>
          </a:prstGeom>
        </p:spPr>
        <p:txBody>
          <a:bodyPr vert="horz" lIns="95690" tIns="47845" rIns="95690" bIns="47845" rtlCol="0" anchor="b"/>
          <a:lstStyle>
            <a:lvl1pPr algn="r">
              <a:defRPr sz="1300"/>
            </a:lvl1pPr>
          </a:lstStyle>
          <a:p>
            <a:fld id="{F46BF465-9D61-4AD8-81C1-8E3F2516A567}" type="slidenum">
              <a:rPr kumimoji="1" lang="ja-JP" altLang="en-US" smtClean="0"/>
              <a:pPr/>
              <a:t>‹#›</a:t>
            </a:fld>
            <a:endParaRPr kumimoji="1" lang="ja-JP" altLang="en-US" dirty="0"/>
          </a:p>
        </p:txBody>
      </p:sp>
    </p:spTree>
    <p:extLst>
      <p:ext uri="{BB962C8B-B14F-4D97-AF65-F5344CB8AC3E}">
        <p14:creationId xmlns:p14="http://schemas.microsoft.com/office/powerpoint/2010/main" val="316981234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6" cy="496967"/>
          </a:xfrm>
          <a:prstGeom prst="rect">
            <a:avLst/>
          </a:prstGeom>
        </p:spPr>
        <p:txBody>
          <a:bodyPr vert="horz" lIns="95690" tIns="47845" rIns="95690" bIns="47845" rtlCol="0"/>
          <a:lstStyle>
            <a:lvl1pPr algn="l">
              <a:defRPr sz="1300"/>
            </a:lvl1pPr>
          </a:lstStyle>
          <a:p>
            <a:endParaRPr kumimoji="1" lang="ja-JP" altLang="en-US" dirty="0"/>
          </a:p>
        </p:txBody>
      </p:sp>
      <p:sp>
        <p:nvSpPr>
          <p:cNvPr id="3" name="日付プレースホルダー 2"/>
          <p:cNvSpPr>
            <a:spLocks noGrp="1"/>
          </p:cNvSpPr>
          <p:nvPr>
            <p:ph type="dt" idx="1"/>
          </p:nvPr>
        </p:nvSpPr>
        <p:spPr>
          <a:xfrm>
            <a:off x="3855839" y="1"/>
            <a:ext cx="2949786" cy="496967"/>
          </a:xfrm>
          <a:prstGeom prst="rect">
            <a:avLst/>
          </a:prstGeom>
        </p:spPr>
        <p:txBody>
          <a:bodyPr vert="horz" lIns="95690" tIns="47845" rIns="95690" bIns="47845" rtlCol="0"/>
          <a:lstStyle>
            <a:lvl1pPr algn="r">
              <a:defRPr sz="1300"/>
            </a:lvl1pPr>
          </a:lstStyle>
          <a:p>
            <a:r>
              <a:rPr kumimoji="1" lang="en-US" altLang="ja-JP" smtClean="0"/>
              <a:t>2015/3</a:t>
            </a:r>
            <a:endParaRPr kumimoji="1" lang="ja-JP" altLang="en-US" dirty="0"/>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5690" tIns="47845" rIns="95690" bIns="47845" rtlCol="0" anchor="ctr"/>
          <a:lstStyle/>
          <a:p>
            <a:endParaRPr lang="ja-JP" altLang="en-US" dirty="0"/>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5690" tIns="47845" rIns="95690" bIns="4784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6" cy="496967"/>
          </a:xfrm>
          <a:prstGeom prst="rect">
            <a:avLst/>
          </a:prstGeom>
        </p:spPr>
        <p:txBody>
          <a:bodyPr vert="horz" lIns="95690" tIns="47845" rIns="95690" bIns="47845" rtlCol="0" anchor="b"/>
          <a:lstStyle>
            <a:lvl1pPr algn="l">
              <a:defRPr sz="1300"/>
            </a:lvl1pPr>
          </a:lstStyle>
          <a:p>
            <a:endParaRPr kumimoji="1" lang="ja-JP" altLang="en-US" dirty="0"/>
          </a:p>
        </p:txBody>
      </p:sp>
      <p:sp>
        <p:nvSpPr>
          <p:cNvPr id="7" name="スライド番号プレースホルダー 6"/>
          <p:cNvSpPr>
            <a:spLocks noGrp="1"/>
          </p:cNvSpPr>
          <p:nvPr>
            <p:ph type="sldNum" sz="quarter" idx="5"/>
          </p:nvPr>
        </p:nvSpPr>
        <p:spPr>
          <a:xfrm>
            <a:off x="3855839" y="9440647"/>
            <a:ext cx="2949786" cy="496967"/>
          </a:xfrm>
          <a:prstGeom prst="rect">
            <a:avLst/>
          </a:prstGeom>
        </p:spPr>
        <p:txBody>
          <a:bodyPr vert="horz" lIns="95690" tIns="47845" rIns="95690" bIns="47845" rtlCol="0" anchor="b"/>
          <a:lstStyle>
            <a:lvl1pPr algn="r">
              <a:defRPr sz="1300"/>
            </a:lvl1pPr>
          </a:lstStyle>
          <a:p>
            <a:fld id="{E293806C-0084-4B07-A971-73623BF60395}" type="slidenum">
              <a:rPr kumimoji="1" lang="ja-JP" altLang="en-US" smtClean="0"/>
              <a:pPr/>
              <a:t>‹#›</a:t>
            </a:fld>
            <a:endParaRPr kumimoji="1" lang="ja-JP" altLang="en-US" dirty="0"/>
          </a:p>
        </p:txBody>
      </p:sp>
    </p:spTree>
    <p:extLst>
      <p:ext uri="{BB962C8B-B14F-4D97-AF65-F5344CB8AC3E}">
        <p14:creationId xmlns:p14="http://schemas.microsoft.com/office/powerpoint/2010/main" val="212061295"/>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293806C-0084-4B07-A971-73623BF60395}" type="slidenum">
              <a:rPr kumimoji="1" lang="ja-JP" altLang="en-US" smtClean="0"/>
              <a:pPr/>
              <a:t>1</a:t>
            </a:fld>
            <a:endParaRPr kumimoji="1" lang="ja-JP" altLang="en-US" dirty="0"/>
          </a:p>
        </p:txBody>
      </p:sp>
      <p:sp>
        <p:nvSpPr>
          <p:cNvPr id="8" name="日付プレースホルダ 7"/>
          <p:cNvSpPr>
            <a:spLocks noGrp="1"/>
          </p:cNvSpPr>
          <p:nvPr>
            <p:ph type="dt" idx="11"/>
          </p:nvPr>
        </p:nvSpPr>
        <p:spPr/>
        <p:txBody>
          <a:bodyPr/>
          <a:lstStyle/>
          <a:p>
            <a:r>
              <a:rPr kumimoji="1" lang="en-US" altLang="ja-JP" smtClean="0"/>
              <a:t>2015/3</a:t>
            </a:r>
            <a:endParaRPr kumimoji="1" lang="ja-JP" altLang="en-US" dirty="0"/>
          </a:p>
        </p:txBody>
      </p:sp>
    </p:spTree>
    <p:extLst>
      <p:ext uri="{BB962C8B-B14F-4D97-AF65-F5344CB8AC3E}">
        <p14:creationId xmlns:p14="http://schemas.microsoft.com/office/powerpoint/2010/main" val="683614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r>
              <a:rPr kumimoji="1" lang="en-US" altLang="ja-JP" dirty="0" smtClean="0"/>
              <a:t>2014/6/13</a:t>
            </a:r>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dirty="0" smtClean="0"/>
              <a:t>ヘルスサイエンス研究の進め方</a:t>
            </a:r>
            <a:endParaRPr kumimoji="1"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a:t>
            </a:fld>
            <a:endParaRPr kumimoji="1" lang="ja-JP" altLang="en-US" dirty="0"/>
          </a:p>
        </p:txBody>
      </p:sp>
    </p:spTree>
    <p:extLst>
      <p:ext uri="{BB962C8B-B14F-4D97-AF65-F5344CB8AC3E}">
        <p14:creationId xmlns:p14="http://schemas.microsoft.com/office/powerpoint/2010/main" val="1596378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dirty="0" smtClean="0"/>
              <a:t>2014/6/13</a:t>
            </a:r>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dirty="0" smtClean="0"/>
              <a:t>ヘルスサイエンス研究の進め方</a:t>
            </a:r>
            <a:endParaRPr kumimoji="1"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a:t>
            </a:fld>
            <a:endParaRPr kumimoji="1" lang="ja-JP" altLang="en-US" dirty="0"/>
          </a:p>
        </p:txBody>
      </p:sp>
    </p:spTree>
    <p:extLst>
      <p:ext uri="{BB962C8B-B14F-4D97-AF65-F5344CB8AC3E}">
        <p14:creationId xmlns:p14="http://schemas.microsoft.com/office/powerpoint/2010/main" val="1769374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dirty="0" smtClean="0"/>
              <a:t>2014/6/13</a:t>
            </a:r>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dirty="0" smtClean="0"/>
              <a:t>ヘルスサイエンス研究の進め方</a:t>
            </a:r>
            <a:endParaRPr kumimoji="1"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a:t>
            </a:fld>
            <a:endParaRPr kumimoji="1" lang="ja-JP" altLang="en-US" dirty="0"/>
          </a:p>
        </p:txBody>
      </p:sp>
    </p:spTree>
    <p:extLst>
      <p:ext uri="{BB962C8B-B14F-4D97-AF65-F5344CB8AC3E}">
        <p14:creationId xmlns:p14="http://schemas.microsoft.com/office/powerpoint/2010/main" val="42058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r>
              <a:rPr kumimoji="1" lang="en-US" altLang="ja-JP" dirty="0" smtClean="0"/>
              <a:t>2014/6/13</a:t>
            </a:r>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dirty="0" smtClean="0"/>
              <a:t>ヘルスサイエンス研究の進め方</a:t>
            </a:r>
            <a:endParaRPr kumimoji="1"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a:t>
            </a:fld>
            <a:endParaRPr kumimoji="1" lang="ja-JP" altLang="en-US" dirty="0"/>
          </a:p>
        </p:txBody>
      </p:sp>
    </p:spTree>
    <p:extLst>
      <p:ext uri="{BB962C8B-B14F-4D97-AF65-F5344CB8AC3E}">
        <p14:creationId xmlns:p14="http://schemas.microsoft.com/office/powerpoint/2010/main" val="54321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r>
              <a:rPr kumimoji="1" lang="en-US" altLang="ja-JP" dirty="0" smtClean="0"/>
              <a:t>2014/6/13</a:t>
            </a:r>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dirty="0" smtClean="0"/>
              <a:t>ヘルスサイエンス研究の進め方</a:t>
            </a:r>
            <a:endParaRPr kumimoji="1"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a:t>
            </a:fld>
            <a:endParaRPr kumimoji="1" lang="ja-JP" altLang="en-US" dirty="0"/>
          </a:p>
        </p:txBody>
      </p:sp>
    </p:spTree>
    <p:extLst>
      <p:ext uri="{BB962C8B-B14F-4D97-AF65-F5344CB8AC3E}">
        <p14:creationId xmlns:p14="http://schemas.microsoft.com/office/powerpoint/2010/main" val="1284738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r>
              <a:rPr kumimoji="1" lang="en-US" altLang="ja-JP" dirty="0" smtClean="0"/>
              <a:t>2014/6/13</a:t>
            </a:r>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dirty="0" smtClean="0"/>
              <a:t>ヘルスサイエンス研究の進め方</a:t>
            </a:r>
            <a:endParaRPr kumimoji="1" lang="ja-JP" altLang="en-US" dirty="0"/>
          </a:p>
        </p:txBody>
      </p:sp>
      <p:sp>
        <p:nvSpPr>
          <p:cNvPr id="7" name="スライド番号プレースホルダー 6"/>
          <p:cNvSpPr>
            <a:spLocks noGrp="1"/>
          </p:cNvSpPr>
          <p:nvPr>
            <p:ph type="sldNum" sz="quarter" idx="12"/>
          </p:nvPr>
        </p:nvSpPr>
        <p:spPr/>
        <p:txBody>
          <a:bodyPr/>
          <a:lstStyle/>
          <a:p>
            <a:fld id="{DECD0A69-A759-4E7E-9AFB-B53CC0B44A41}" type="slidenum">
              <a:rPr kumimoji="1" lang="ja-JP" altLang="en-US" smtClean="0"/>
              <a:pPr/>
              <a:t>‹#›</a:t>
            </a:fld>
            <a:endParaRPr kumimoji="1" lang="ja-JP" altLang="en-US" dirty="0"/>
          </a:p>
        </p:txBody>
      </p:sp>
    </p:spTree>
    <p:extLst>
      <p:ext uri="{BB962C8B-B14F-4D97-AF65-F5344CB8AC3E}">
        <p14:creationId xmlns:p14="http://schemas.microsoft.com/office/powerpoint/2010/main" val="248053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r>
              <a:rPr kumimoji="1" lang="en-US" altLang="ja-JP" dirty="0" smtClean="0"/>
              <a:t>2014/6/13</a:t>
            </a:r>
            <a:endParaRPr kumimoji="1" lang="ja-JP" altLang="en-US" dirty="0"/>
          </a:p>
        </p:txBody>
      </p:sp>
      <p:sp>
        <p:nvSpPr>
          <p:cNvPr id="8" name="フッター プレースホルダー 7"/>
          <p:cNvSpPr>
            <a:spLocks noGrp="1"/>
          </p:cNvSpPr>
          <p:nvPr>
            <p:ph type="ftr" sz="quarter" idx="11"/>
          </p:nvPr>
        </p:nvSpPr>
        <p:spPr/>
        <p:txBody>
          <a:bodyPr/>
          <a:lstStyle/>
          <a:p>
            <a:r>
              <a:rPr kumimoji="1" lang="ja-JP" altLang="en-US" dirty="0" smtClean="0"/>
              <a:t>ヘルスサイエンス研究の進め方</a:t>
            </a:r>
            <a:endParaRPr kumimoji="1" lang="ja-JP" altLang="en-US" dirty="0"/>
          </a:p>
        </p:txBody>
      </p:sp>
      <p:sp>
        <p:nvSpPr>
          <p:cNvPr id="9" name="スライド番号プレースホルダー 8"/>
          <p:cNvSpPr>
            <a:spLocks noGrp="1"/>
          </p:cNvSpPr>
          <p:nvPr>
            <p:ph type="sldNum" sz="quarter" idx="12"/>
          </p:nvPr>
        </p:nvSpPr>
        <p:spPr/>
        <p:txBody>
          <a:bodyPr/>
          <a:lstStyle/>
          <a:p>
            <a:fld id="{DECD0A69-A759-4E7E-9AFB-B53CC0B44A41}" type="slidenum">
              <a:rPr kumimoji="1" lang="ja-JP" altLang="en-US" smtClean="0"/>
              <a:pPr/>
              <a:t>‹#›</a:t>
            </a:fld>
            <a:endParaRPr kumimoji="1" lang="ja-JP" altLang="en-US" dirty="0"/>
          </a:p>
        </p:txBody>
      </p:sp>
    </p:spTree>
    <p:extLst>
      <p:ext uri="{BB962C8B-B14F-4D97-AF65-F5344CB8AC3E}">
        <p14:creationId xmlns:p14="http://schemas.microsoft.com/office/powerpoint/2010/main" val="3887803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r>
              <a:rPr kumimoji="1" lang="en-US" altLang="ja-JP" dirty="0" smtClean="0"/>
              <a:t>2014/6/13</a:t>
            </a:r>
            <a:endParaRPr kumimoji="1" lang="ja-JP" altLang="en-US" dirty="0"/>
          </a:p>
        </p:txBody>
      </p:sp>
      <p:sp>
        <p:nvSpPr>
          <p:cNvPr id="4" name="フッター プレースホルダー 3"/>
          <p:cNvSpPr>
            <a:spLocks noGrp="1"/>
          </p:cNvSpPr>
          <p:nvPr>
            <p:ph type="ftr" sz="quarter" idx="11"/>
          </p:nvPr>
        </p:nvSpPr>
        <p:spPr/>
        <p:txBody>
          <a:bodyPr/>
          <a:lstStyle/>
          <a:p>
            <a:r>
              <a:rPr kumimoji="1" lang="ja-JP" altLang="en-US" dirty="0" smtClean="0"/>
              <a:t>ヘルスサイエンス研究の進め方</a:t>
            </a:r>
            <a:endParaRPr kumimoji="1" lang="ja-JP" altLang="en-US" dirty="0"/>
          </a:p>
        </p:txBody>
      </p:sp>
      <p:sp>
        <p:nvSpPr>
          <p:cNvPr id="5" name="スライド番号プレースホルダー 4"/>
          <p:cNvSpPr>
            <a:spLocks noGrp="1"/>
          </p:cNvSpPr>
          <p:nvPr>
            <p:ph type="sldNum" sz="quarter" idx="12"/>
          </p:nvPr>
        </p:nvSpPr>
        <p:spPr/>
        <p:txBody>
          <a:bodyPr/>
          <a:lstStyle/>
          <a:p>
            <a:fld id="{DECD0A69-A759-4E7E-9AFB-B53CC0B44A41}" type="slidenum">
              <a:rPr kumimoji="1" lang="ja-JP" altLang="en-US" smtClean="0"/>
              <a:pPr/>
              <a:t>‹#›</a:t>
            </a:fld>
            <a:endParaRPr kumimoji="1" lang="ja-JP" altLang="en-US" dirty="0"/>
          </a:p>
        </p:txBody>
      </p:sp>
    </p:spTree>
    <p:extLst>
      <p:ext uri="{BB962C8B-B14F-4D97-AF65-F5344CB8AC3E}">
        <p14:creationId xmlns:p14="http://schemas.microsoft.com/office/powerpoint/2010/main" val="2196128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dirty="0" smtClean="0"/>
              <a:t>2014/6/13</a:t>
            </a:r>
            <a:endParaRPr kumimoji="1" lang="ja-JP" altLang="en-US" dirty="0"/>
          </a:p>
        </p:txBody>
      </p:sp>
      <p:sp>
        <p:nvSpPr>
          <p:cNvPr id="3" name="フッター プレースホルダー 2"/>
          <p:cNvSpPr>
            <a:spLocks noGrp="1"/>
          </p:cNvSpPr>
          <p:nvPr>
            <p:ph type="ftr" sz="quarter" idx="11"/>
          </p:nvPr>
        </p:nvSpPr>
        <p:spPr/>
        <p:txBody>
          <a:bodyPr/>
          <a:lstStyle/>
          <a:p>
            <a:r>
              <a:rPr kumimoji="1" lang="ja-JP" altLang="en-US" dirty="0" smtClean="0"/>
              <a:t>ヘルスサイエンス研究の進め方</a:t>
            </a:r>
            <a:endParaRPr kumimoji="1" lang="ja-JP"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a:t>
            </a:fld>
            <a:endParaRPr kumimoji="1" lang="ja-JP" altLang="en-US" dirty="0"/>
          </a:p>
        </p:txBody>
      </p:sp>
    </p:spTree>
    <p:extLst>
      <p:ext uri="{BB962C8B-B14F-4D97-AF65-F5344CB8AC3E}">
        <p14:creationId xmlns:p14="http://schemas.microsoft.com/office/powerpoint/2010/main" val="1951223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dirty="0" smtClean="0"/>
              <a:t>2014/6/13</a:t>
            </a:r>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dirty="0" smtClean="0"/>
              <a:t>ヘルスサイエンス研究の進め方</a:t>
            </a:r>
            <a:endParaRPr kumimoji="1" lang="ja-JP" altLang="en-US" dirty="0"/>
          </a:p>
        </p:txBody>
      </p:sp>
      <p:sp>
        <p:nvSpPr>
          <p:cNvPr id="7" name="スライド番号プレースホルダー 6"/>
          <p:cNvSpPr>
            <a:spLocks noGrp="1"/>
          </p:cNvSpPr>
          <p:nvPr>
            <p:ph type="sldNum" sz="quarter" idx="12"/>
          </p:nvPr>
        </p:nvSpPr>
        <p:spPr/>
        <p:txBody>
          <a:bodyPr/>
          <a:lstStyle/>
          <a:p>
            <a:fld id="{DECD0A69-A759-4E7E-9AFB-B53CC0B44A41}" type="slidenum">
              <a:rPr kumimoji="1" lang="ja-JP" altLang="en-US" smtClean="0"/>
              <a:pPr/>
              <a:t>‹#›</a:t>
            </a:fld>
            <a:endParaRPr kumimoji="1" lang="ja-JP" altLang="en-US" dirty="0"/>
          </a:p>
        </p:txBody>
      </p:sp>
    </p:spTree>
    <p:extLst>
      <p:ext uri="{BB962C8B-B14F-4D97-AF65-F5344CB8AC3E}">
        <p14:creationId xmlns:p14="http://schemas.microsoft.com/office/powerpoint/2010/main" val="4263762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r>
              <a:rPr kumimoji="1" lang="en-US" altLang="ja-JP" dirty="0" smtClean="0"/>
              <a:t>2014/6/13</a:t>
            </a:r>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dirty="0" smtClean="0"/>
              <a:t>ヘルスサイエンス研究の進め方</a:t>
            </a:r>
            <a:endParaRPr kumimoji="1" lang="ja-JP" altLang="en-US" dirty="0"/>
          </a:p>
        </p:txBody>
      </p:sp>
      <p:sp>
        <p:nvSpPr>
          <p:cNvPr id="7" name="スライド番号プレースホルダー 6"/>
          <p:cNvSpPr>
            <a:spLocks noGrp="1"/>
          </p:cNvSpPr>
          <p:nvPr>
            <p:ph type="sldNum" sz="quarter" idx="12"/>
          </p:nvPr>
        </p:nvSpPr>
        <p:spPr/>
        <p:txBody>
          <a:bodyPr/>
          <a:lstStyle/>
          <a:p>
            <a:fld id="{DECD0A69-A759-4E7E-9AFB-B53CC0B44A41}" type="slidenum">
              <a:rPr kumimoji="1" lang="ja-JP" altLang="en-US" smtClean="0"/>
              <a:pPr/>
              <a:t>‹#›</a:t>
            </a:fld>
            <a:endParaRPr kumimoji="1" lang="ja-JP" altLang="en-US" dirty="0"/>
          </a:p>
        </p:txBody>
      </p:sp>
    </p:spTree>
    <p:extLst>
      <p:ext uri="{BB962C8B-B14F-4D97-AF65-F5344CB8AC3E}">
        <p14:creationId xmlns:p14="http://schemas.microsoft.com/office/powerpoint/2010/main" val="4139756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dirty="0" smtClean="0"/>
              <a:t>2014/6/13</a:t>
            </a:r>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dirty="0" smtClean="0"/>
              <a:t>ヘルスサイエンス研究の進め方</a:t>
            </a:r>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CD0A69-A759-4E7E-9AFB-B53CC0B44A41}" type="slidenum">
              <a:rPr kumimoji="1" lang="ja-JP" altLang="en-US" smtClean="0"/>
              <a:pPr/>
              <a:t>‹#›</a:t>
            </a:fld>
            <a:endParaRPr kumimoji="1" lang="ja-JP" altLang="en-US" dirty="0"/>
          </a:p>
        </p:txBody>
      </p:sp>
    </p:spTree>
    <p:extLst>
      <p:ext uri="{BB962C8B-B14F-4D97-AF65-F5344CB8AC3E}">
        <p14:creationId xmlns:p14="http://schemas.microsoft.com/office/powerpoint/2010/main" val="726881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en-US" altLang="ja-JP" sz="3600" dirty="0" smtClean="0">
                <a:solidFill>
                  <a:srgbClr val="0070C0"/>
                </a:solidFill>
              </a:rPr>
              <a:t>Research Integrity and Ethics Common to the Graduate Schools of Kyoto University</a:t>
            </a:r>
            <a:endParaRPr kumimoji="1" lang="ja-JP" altLang="en-US" sz="4900" dirty="0">
              <a:solidFill>
                <a:srgbClr val="0070C0"/>
              </a:solidFill>
            </a:endParaRPr>
          </a:p>
        </p:txBody>
      </p:sp>
      <p:sp>
        <p:nvSpPr>
          <p:cNvPr id="4" name="テキスト ボックス 3"/>
          <p:cNvSpPr txBox="1"/>
          <p:nvPr/>
        </p:nvSpPr>
        <p:spPr>
          <a:xfrm>
            <a:off x="3575450" y="548680"/>
            <a:ext cx="4968552" cy="461665"/>
          </a:xfrm>
          <a:prstGeom prst="rect">
            <a:avLst/>
          </a:prstGeom>
          <a:noFill/>
        </p:spPr>
        <p:txBody>
          <a:bodyPr wrap="square" rtlCol="0">
            <a:spAutoFit/>
          </a:bodyPr>
          <a:lstStyle/>
          <a:p>
            <a:pPr algn="r"/>
            <a:r>
              <a:rPr kumimoji="1" lang="en-US" altLang="ja-JP" sz="2400" dirty="0" smtClean="0"/>
              <a:t>Uploaded March , 2015</a:t>
            </a:r>
            <a:endParaRPr kumimoji="1" lang="ja-JP" altLang="en-US" sz="2400" dirty="0"/>
          </a:p>
        </p:txBody>
      </p:sp>
      <p:sp>
        <p:nvSpPr>
          <p:cNvPr id="5" name="サブタイトル 2"/>
          <p:cNvSpPr txBox="1">
            <a:spLocks/>
          </p:cNvSpPr>
          <p:nvPr/>
        </p:nvSpPr>
        <p:spPr>
          <a:xfrm>
            <a:off x="1691680" y="4509120"/>
            <a:ext cx="6400800" cy="1752600"/>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r"/>
            <a:r>
              <a:rPr lang="en-US" altLang="ja-JP" sz="2400" dirty="0" smtClean="0">
                <a:solidFill>
                  <a:schemeClr val="tx1"/>
                </a:solidFill>
              </a:rPr>
              <a:t>Subcommittee for Research Integrity Education</a:t>
            </a:r>
          </a:p>
          <a:p>
            <a:pPr algn="r"/>
            <a:r>
              <a:rPr lang="en-US" altLang="ja-JP" sz="2400" dirty="0" smtClean="0">
                <a:solidFill>
                  <a:schemeClr val="tx1"/>
                </a:solidFill>
              </a:rPr>
              <a:t>Introduced by Kikuko Miyazaki and Takeo Nakayama</a:t>
            </a:r>
            <a:endParaRPr lang="ja-JP" altLang="en-US" sz="2400" dirty="0" smtClean="0">
              <a:solidFill>
                <a:schemeClr val="tx1"/>
              </a:solidFill>
            </a:endParaRPr>
          </a:p>
          <a:p>
            <a:pPr algn="r"/>
            <a:r>
              <a:rPr lang="en-US" altLang="ja-JP" sz="2400" dirty="0" smtClean="0">
                <a:solidFill>
                  <a:schemeClr val="tx1"/>
                </a:solidFill>
              </a:rPr>
              <a:t>Graduate School of Medicine, Department of Health Informatics, Kyoto University School of Public Health</a:t>
            </a:r>
          </a:p>
        </p:txBody>
      </p:sp>
    </p:spTree>
    <p:extLst>
      <p:ext uri="{BB962C8B-B14F-4D97-AF65-F5344CB8AC3E}">
        <p14:creationId xmlns:p14="http://schemas.microsoft.com/office/powerpoint/2010/main" val="13458050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NZ" altLang="ja-JP" sz="3600" dirty="0" smtClean="0">
                <a:solidFill>
                  <a:srgbClr val="3333CC"/>
                </a:solidFill>
              </a:rPr>
              <a:t>Research participant protection (Research ethics)</a:t>
            </a:r>
            <a:endParaRPr kumimoji="1" lang="ja-JP" altLang="en-US" sz="3600" dirty="0"/>
          </a:p>
        </p:txBody>
      </p:sp>
      <p:sp>
        <p:nvSpPr>
          <p:cNvPr id="3" name="コンテンツ プレースホルダー 2"/>
          <p:cNvSpPr>
            <a:spLocks noGrp="1"/>
          </p:cNvSpPr>
          <p:nvPr>
            <p:ph idx="1"/>
          </p:nvPr>
        </p:nvSpPr>
        <p:spPr>
          <a:xfrm>
            <a:off x="395536" y="1412776"/>
            <a:ext cx="8640960" cy="5445224"/>
          </a:xfrm>
        </p:spPr>
        <p:txBody>
          <a:bodyPr>
            <a:normAutofit fontScale="62500" lnSpcReduction="20000"/>
          </a:bodyPr>
          <a:lstStyle/>
          <a:p>
            <a:pPr marL="0" indent="0">
              <a:buNone/>
            </a:pPr>
            <a:r>
              <a:rPr lang="en-US" altLang="ja-JP" sz="3100" dirty="0" smtClean="0">
                <a:solidFill>
                  <a:schemeClr val="accent1"/>
                </a:solidFill>
              </a:rPr>
              <a:t>Obtaining consent</a:t>
            </a:r>
            <a:endParaRPr kumimoji="1" lang="en-US" altLang="ja-JP" sz="3100" dirty="0" smtClean="0">
              <a:solidFill>
                <a:schemeClr val="accent1"/>
              </a:solidFill>
            </a:endParaRPr>
          </a:p>
          <a:p>
            <a:pPr marL="0" indent="0">
              <a:buNone/>
            </a:pPr>
            <a:r>
              <a:rPr lang="en-US" altLang="ja-JP" sz="3100" dirty="0" smtClean="0"/>
              <a:t>OECD</a:t>
            </a:r>
            <a:r>
              <a:rPr lang="ja-JP" altLang="en-US" sz="3100" dirty="0" smtClean="0"/>
              <a:t> </a:t>
            </a:r>
            <a:r>
              <a:rPr lang="en-US" altLang="ja-JP" sz="3100" dirty="0" smtClean="0"/>
              <a:t>(</a:t>
            </a:r>
            <a:r>
              <a:rPr lang="en-US" altLang="ja-JP" sz="3100" dirty="0" smtClean="0">
                <a:solidFill>
                  <a:srgbClr val="C00000"/>
                </a:solidFill>
              </a:rPr>
              <a:t>O</a:t>
            </a:r>
            <a:r>
              <a:rPr lang="en-US" altLang="ja-JP" sz="3100" dirty="0" smtClean="0"/>
              <a:t>rganisation </a:t>
            </a:r>
            <a:r>
              <a:rPr lang="en-US" altLang="ja-JP" sz="3100" dirty="0"/>
              <a:t>for </a:t>
            </a:r>
            <a:r>
              <a:rPr lang="en-US" altLang="ja-JP" sz="3100" dirty="0">
                <a:solidFill>
                  <a:srgbClr val="C00000"/>
                </a:solidFill>
              </a:rPr>
              <a:t>E</a:t>
            </a:r>
            <a:r>
              <a:rPr lang="en-US" altLang="ja-JP" sz="3100" dirty="0"/>
              <a:t>conomic </a:t>
            </a:r>
            <a:r>
              <a:rPr lang="en-US" altLang="ja-JP" sz="3100" dirty="0" smtClean="0"/>
              <a:t>Co-operation</a:t>
            </a:r>
            <a:r>
              <a:rPr lang="ja-JP" altLang="en-US" sz="3100" dirty="0"/>
              <a:t> </a:t>
            </a:r>
            <a:r>
              <a:rPr lang="en-US" altLang="ja-JP" sz="3100" dirty="0" smtClean="0"/>
              <a:t>and </a:t>
            </a:r>
            <a:r>
              <a:rPr lang="en-US" altLang="ja-JP" sz="3100" dirty="0" smtClean="0">
                <a:solidFill>
                  <a:srgbClr val="C00000"/>
                </a:solidFill>
              </a:rPr>
              <a:t>D</a:t>
            </a:r>
            <a:r>
              <a:rPr lang="en-US" altLang="ja-JP" sz="3100" dirty="0" smtClean="0"/>
              <a:t>evelopment: 8 principles</a:t>
            </a:r>
            <a:r>
              <a:rPr lang="ja-JP" altLang="en-US" sz="3100" dirty="0" smtClean="0"/>
              <a:t> </a:t>
            </a:r>
            <a:r>
              <a:rPr lang="en-US" altLang="ja-JP" sz="3100" dirty="0" smtClean="0"/>
              <a:t>(1980) </a:t>
            </a:r>
          </a:p>
          <a:p>
            <a:pPr marL="0" indent="0">
              <a:buNone/>
            </a:pPr>
            <a:r>
              <a:rPr lang="en-US" altLang="ja-JP" sz="3100" dirty="0"/>
              <a:t> </a:t>
            </a:r>
            <a:r>
              <a:rPr lang="en-US" altLang="ja-JP" sz="3100" dirty="0" smtClean="0"/>
              <a:t>  </a:t>
            </a:r>
            <a:r>
              <a:rPr lang="ja-JP" altLang="en-US" sz="3100" dirty="0" smtClean="0"/>
              <a:t>⇒</a:t>
            </a:r>
            <a:r>
              <a:rPr lang="en-US" altLang="ja-JP" sz="3100" dirty="0" smtClean="0">
                <a:solidFill>
                  <a:srgbClr val="E55809"/>
                </a:solidFill>
              </a:rPr>
              <a:t> Act on the Protection of Personal Information</a:t>
            </a:r>
            <a:r>
              <a:rPr kumimoji="1" lang="ja-JP" altLang="en-US" sz="3100" dirty="0" smtClean="0">
                <a:solidFill>
                  <a:srgbClr val="E55809"/>
                </a:solidFill>
              </a:rPr>
              <a:t> </a:t>
            </a:r>
            <a:r>
              <a:rPr kumimoji="1" lang="en-US" altLang="ja-JP" sz="3100" dirty="0" smtClean="0">
                <a:solidFill>
                  <a:srgbClr val="E55809"/>
                </a:solidFill>
              </a:rPr>
              <a:t>(2005) </a:t>
            </a:r>
          </a:p>
          <a:p>
            <a:pPr marL="0" indent="0">
              <a:buNone/>
            </a:pPr>
            <a:endParaRPr lang="en-US" altLang="ja-JP" sz="3100" dirty="0" smtClean="0"/>
          </a:p>
          <a:p>
            <a:pPr marL="0" indent="0">
              <a:buNone/>
            </a:pPr>
            <a:r>
              <a:rPr lang="en-NZ" altLang="ja-JP" sz="3100" dirty="0" smtClean="0">
                <a:solidFill>
                  <a:schemeClr val="accent1"/>
                </a:solidFill>
              </a:rPr>
              <a:t>Research participant protection</a:t>
            </a:r>
            <a:endParaRPr kumimoji="1" lang="en-US" altLang="ja-JP" sz="3100" dirty="0" smtClean="0">
              <a:solidFill>
                <a:schemeClr val="accent1"/>
              </a:solidFill>
            </a:endParaRPr>
          </a:p>
          <a:p>
            <a:pPr marL="0" indent="0">
              <a:buNone/>
            </a:pPr>
            <a:r>
              <a:rPr lang="en-NZ" altLang="ja-JP" sz="3100" dirty="0" smtClean="0">
                <a:solidFill>
                  <a:srgbClr val="DF630F"/>
                </a:solidFill>
              </a:rPr>
              <a:t>Science Council of Japan</a:t>
            </a:r>
            <a:r>
              <a:rPr lang="ja-JP" altLang="en-US" sz="3100" dirty="0" smtClean="0">
                <a:solidFill>
                  <a:srgbClr val="DF630F"/>
                </a:solidFill>
              </a:rPr>
              <a:t> </a:t>
            </a:r>
            <a:r>
              <a:rPr lang="en-US" altLang="ja-JP" sz="3100" dirty="0" smtClean="0">
                <a:solidFill>
                  <a:srgbClr val="DF630F"/>
                </a:solidFill>
              </a:rPr>
              <a:t>(2013) </a:t>
            </a:r>
          </a:p>
          <a:p>
            <a:pPr marL="0" indent="0">
              <a:buNone/>
            </a:pPr>
            <a:r>
              <a:rPr lang="ja-JP" altLang="en-US" sz="3100" dirty="0" smtClean="0"/>
              <a:t>　</a:t>
            </a:r>
            <a:r>
              <a:rPr lang="en-US" altLang="ja-JP" sz="3100" dirty="0" smtClean="0"/>
              <a:t> Scientists shall respect the dignity and rights of individuals who cooperate in their</a:t>
            </a:r>
          </a:p>
          <a:p>
            <a:pPr marL="0" indent="0">
              <a:buNone/>
            </a:pPr>
            <a:r>
              <a:rPr lang="en-US" altLang="ja-JP" sz="3100" dirty="0" smtClean="0"/>
              <a:t>research, and shall safeguard and give proper consideration to their welfare. They</a:t>
            </a:r>
          </a:p>
          <a:p>
            <a:pPr marL="0" indent="0">
              <a:buNone/>
            </a:pPr>
            <a:r>
              <a:rPr lang="en-US" altLang="ja-JP" sz="3100" dirty="0" smtClean="0"/>
              <a:t>shall also treat animals and other research subjects with all due care and respect.</a:t>
            </a:r>
          </a:p>
          <a:p>
            <a:pPr marL="0" indent="0">
              <a:buNone/>
            </a:pPr>
            <a:r>
              <a:rPr lang="en-US" altLang="ja-JP" sz="3100" dirty="0" smtClean="0">
                <a:solidFill>
                  <a:srgbClr val="E55809"/>
                </a:solidFill>
              </a:rPr>
              <a:t>Declaration of Helsinki (1964 World Medical Association, revised by the 64th WMA General Assembly in Fortaleza, Brazil) </a:t>
            </a:r>
            <a:r>
              <a:rPr lang="en-US" altLang="ja-JP" sz="3100" dirty="0" smtClean="0">
                <a:solidFill>
                  <a:srgbClr val="000000"/>
                </a:solidFill>
              </a:rPr>
              <a:t>: Ethical principles for medical research involving human subjects</a:t>
            </a:r>
            <a:endParaRPr lang="en-US" altLang="ja-JP" sz="3100" dirty="0"/>
          </a:p>
          <a:p>
            <a:pPr marL="0" indent="0">
              <a:buNone/>
            </a:pPr>
            <a:r>
              <a:rPr lang="en-US" altLang="ja-JP" sz="3100" dirty="0" smtClean="0">
                <a:solidFill>
                  <a:srgbClr val="DF630F"/>
                </a:solidFill>
              </a:rPr>
              <a:t>The Ministry of Education, Culture, Sports, Science and Technology / Ministry of Health, Labour and Welfare</a:t>
            </a:r>
            <a:r>
              <a:rPr lang="en-US" altLang="ja-JP" sz="3100" dirty="0" smtClean="0">
                <a:solidFill>
                  <a:srgbClr val="000000"/>
                </a:solidFill>
              </a:rPr>
              <a:t>: Ethical guidelines on medical research involving human subjects</a:t>
            </a:r>
            <a:r>
              <a:rPr lang="ja-JP" altLang="en-US" sz="3100" dirty="0" smtClean="0"/>
              <a:t> </a:t>
            </a:r>
            <a:r>
              <a:rPr lang="en-US" altLang="ja-JP" sz="3100" dirty="0" smtClean="0"/>
              <a:t>(2015) </a:t>
            </a:r>
            <a:r>
              <a:rPr lang="ja-JP" altLang="en-US" sz="3100" dirty="0" smtClean="0"/>
              <a:t/>
            </a:r>
            <a:br>
              <a:rPr lang="ja-JP" altLang="en-US" sz="3100" dirty="0" smtClean="0"/>
            </a:br>
            <a:endParaRPr lang="ja-JP" altLang="en-US" sz="3100" dirty="0" smtClean="0"/>
          </a:p>
          <a:p>
            <a:pPr marL="0" indent="0">
              <a:buNone/>
            </a:pPr>
            <a:r>
              <a:rPr lang="ja-JP" altLang="en-US" sz="2300" dirty="0" smtClean="0"/>
              <a:t> </a:t>
            </a:r>
            <a:r>
              <a:rPr lang="en-US" altLang="ja-JP" sz="2300" dirty="0" smtClean="0"/>
              <a:t>(http</a:t>
            </a:r>
            <a:r>
              <a:rPr lang="en-US" altLang="ja-JP" sz="2300" dirty="0"/>
              <a:t>://</a:t>
            </a:r>
            <a:r>
              <a:rPr lang="en-US" altLang="ja-JP" sz="2300" dirty="0" smtClean="0"/>
              <a:t>www.scj.go.jp/ja/scj/kihan/index.html) </a:t>
            </a:r>
          </a:p>
          <a:p>
            <a:pPr marL="0" indent="0">
              <a:buNone/>
            </a:pPr>
            <a:r>
              <a:rPr lang="ja-JP" altLang="en-US" sz="2300" dirty="0" smtClean="0"/>
              <a:t> </a:t>
            </a:r>
            <a:r>
              <a:rPr lang="en-US" altLang="ja-JP" sz="2300" dirty="0" smtClean="0"/>
              <a:t>(http</a:t>
            </a:r>
            <a:r>
              <a:rPr lang="en-US" altLang="ja-JP" sz="2300" dirty="0"/>
              <a:t>://</a:t>
            </a:r>
            <a:r>
              <a:rPr lang="en-US" altLang="ja-JP" sz="2300" dirty="0" smtClean="0"/>
              <a:t>www.lifescience.mext.go.jp/files/pdf/n1443_01.pdf) </a:t>
            </a:r>
            <a:endParaRPr kumimoji="1" lang="en-US" altLang="ja-JP" sz="2300" dirty="0" smtClean="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10</a:t>
            </a:fld>
            <a:endParaRPr kumimoji="1" lang="ja-JP" altLang="en-US" dirty="0"/>
          </a:p>
        </p:txBody>
      </p:sp>
    </p:spTree>
    <p:extLst>
      <p:ext uri="{BB962C8B-B14F-4D97-AF65-F5344CB8AC3E}">
        <p14:creationId xmlns:p14="http://schemas.microsoft.com/office/powerpoint/2010/main" val="3458904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NZ" altLang="ja-JP" sz="3600" dirty="0" smtClean="0">
                <a:solidFill>
                  <a:srgbClr val="3333CC"/>
                </a:solidFill>
              </a:rPr>
              <a:t>Research participant </a:t>
            </a:r>
            <a:r>
              <a:rPr lang="en-NZ" altLang="ja-JP" sz="3600" smtClean="0">
                <a:solidFill>
                  <a:srgbClr val="3333CC"/>
                </a:solidFill>
              </a:rPr>
              <a:t>protection </a:t>
            </a:r>
            <a:br>
              <a:rPr lang="en-NZ" altLang="ja-JP" sz="3600" smtClean="0">
                <a:solidFill>
                  <a:srgbClr val="3333CC"/>
                </a:solidFill>
              </a:rPr>
            </a:br>
            <a:r>
              <a:rPr lang="en-NZ" altLang="ja-JP" sz="3600" smtClean="0">
                <a:solidFill>
                  <a:srgbClr val="3333CC"/>
                </a:solidFill>
              </a:rPr>
              <a:t>(</a:t>
            </a:r>
            <a:r>
              <a:rPr lang="en-NZ" altLang="ja-JP" sz="3600" dirty="0" smtClean="0">
                <a:solidFill>
                  <a:srgbClr val="3333CC"/>
                </a:solidFill>
              </a:rPr>
              <a:t>Research ethics)</a:t>
            </a:r>
            <a:endParaRPr kumimoji="1" lang="ja-JP" altLang="en-US" sz="3600" dirty="0"/>
          </a:p>
        </p:txBody>
      </p:sp>
      <p:sp>
        <p:nvSpPr>
          <p:cNvPr id="3" name="コンテンツ プレースホルダー 2"/>
          <p:cNvSpPr>
            <a:spLocks noGrp="1"/>
          </p:cNvSpPr>
          <p:nvPr>
            <p:ph idx="1"/>
          </p:nvPr>
        </p:nvSpPr>
        <p:spPr>
          <a:xfrm>
            <a:off x="611560" y="1556792"/>
            <a:ext cx="8136904" cy="4525963"/>
          </a:xfrm>
        </p:spPr>
        <p:txBody>
          <a:bodyPr>
            <a:normAutofit fontScale="85000" lnSpcReduction="20000"/>
          </a:bodyPr>
          <a:lstStyle/>
          <a:p>
            <a:pPr marL="0" indent="0" algn="just">
              <a:buNone/>
            </a:pPr>
            <a:r>
              <a:rPr lang="en-US" altLang="ja-JP" sz="2800" dirty="0" smtClean="0">
                <a:solidFill>
                  <a:srgbClr val="E55809"/>
                </a:solidFill>
              </a:rPr>
              <a:t>&lt;Measures&gt;</a:t>
            </a:r>
          </a:p>
          <a:p>
            <a:pPr marL="0" indent="0" algn="just">
              <a:buNone/>
            </a:pPr>
            <a:r>
              <a:rPr lang="en-NZ" altLang="ja-JP" sz="2800" dirty="0" smtClean="0">
                <a:solidFill>
                  <a:srgbClr val="0070C0"/>
                </a:solidFill>
              </a:rPr>
              <a:t>Research participant protection</a:t>
            </a:r>
            <a:endParaRPr lang="en-US" altLang="ja-JP" sz="2800" dirty="0">
              <a:solidFill>
                <a:srgbClr val="0070C0"/>
              </a:solidFill>
            </a:endParaRPr>
          </a:p>
          <a:p>
            <a:pPr marL="0" indent="0" algn="just">
              <a:buNone/>
            </a:pPr>
            <a:r>
              <a:rPr lang="en-NZ" altLang="ja-JP" sz="2800" dirty="0" smtClean="0"/>
              <a:t>Submit the research plan to the </a:t>
            </a:r>
            <a:r>
              <a:rPr lang="en-US" altLang="ja-JP" sz="2800" dirty="0" smtClean="0">
                <a:solidFill>
                  <a:srgbClr val="E55809"/>
                </a:solidFill>
              </a:rPr>
              <a:t>ethics committee</a:t>
            </a:r>
            <a:r>
              <a:rPr lang="ja-JP" altLang="en-US" sz="2800" dirty="0" smtClean="0"/>
              <a:t> </a:t>
            </a:r>
            <a:r>
              <a:rPr lang="en-US" altLang="ja-JP" sz="2800" dirty="0" smtClean="0"/>
              <a:t>and obtain its approval</a:t>
            </a:r>
          </a:p>
          <a:p>
            <a:pPr marL="0" indent="0" algn="just">
              <a:buNone/>
            </a:pPr>
            <a:r>
              <a:rPr kumimoji="1" lang="ja-JP" altLang="en-US" sz="2800" dirty="0" smtClean="0"/>
              <a:t>←</a:t>
            </a:r>
            <a:r>
              <a:rPr kumimoji="1" lang="en-US" altLang="ja-JP" sz="2800" dirty="0" smtClean="0"/>
              <a:t>Have a third party read over the </a:t>
            </a:r>
            <a:r>
              <a:rPr lang="en-NZ" altLang="ja-JP" sz="2800" dirty="0" smtClean="0"/>
              <a:t>r</a:t>
            </a:r>
            <a:r>
              <a:rPr kumimoji="1" lang="en-NZ" altLang="ja-JP" sz="2800" dirty="0" smtClean="0"/>
              <a:t>esearch plan</a:t>
            </a:r>
            <a:endParaRPr kumimoji="1" lang="en-US" altLang="ja-JP" sz="2800" dirty="0" smtClean="0"/>
          </a:p>
          <a:p>
            <a:pPr marL="0" indent="0" algn="just">
              <a:buNone/>
            </a:pPr>
            <a:r>
              <a:rPr lang="ja-JP" altLang="en-US" sz="2800" dirty="0" smtClean="0"/>
              <a:t>　</a:t>
            </a:r>
            <a:endParaRPr kumimoji="1" lang="en-US" altLang="ja-JP" sz="1600" dirty="0" smtClean="0"/>
          </a:p>
          <a:p>
            <a:pPr marL="0" indent="0" algn="just">
              <a:buNone/>
            </a:pPr>
            <a:r>
              <a:rPr lang="en-US" altLang="ja-JP" sz="2800" dirty="0" smtClean="0">
                <a:solidFill>
                  <a:srgbClr val="0070C0"/>
                </a:solidFill>
              </a:rPr>
              <a:t>Analysis method</a:t>
            </a:r>
          </a:p>
          <a:p>
            <a:pPr marL="0" indent="0" algn="just">
              <a:buNone/>
            </a:pPr>
            <a:r>
              <a:rPr lang="en-NZ" altLang="ja-JP" sz="2800" dirty="0" smtClean="0"/>
              <a:t>Clarify the </a:t>
            </a:r>
            <a:r>
              <a:rPr lang="en-NZ" altLang="ja-JP" sz="2800" dirty="0" smtClean="0">
                <a:solidFill>
                  <a:srgbClr val="DF630F"/>
                </a:solidFill>
              </a:rPr>
              <a:t>analysis plan </a:t>
            </a:r>
            <a:r>
              <a:rPr lang="en-NZ" altLang="ja-JP" sz="2800" dirty="0" smtClean="0"/>
              <a:t>in the research plan</a:t>
            </a:r>
            <a:endParaRPr lang="en-US" altLang="ja-JP" sz="2800" dirty="0" smtClean="0"/>
          </a:p>
          <a:p>
            <a:pPr marL="0" indent="0" algn="just">
              <a:buNone/>
            </a:pPr>
            <a:r>
              <a:rPr lang="en-US" altLang="ja-JP" sz="2800" dirty="0" smtClean="0"/>
              <a:t>Create a </a:t>
            </a:r>
            <a:r>
              <a:rPr lang="en-US" altLang="ja-JP" sz="2800" dirty="0" smtClean="0">
                <a:solidFill>
                  <a:srgbClr val="DF630F"/>
                </a:solidFill>
              </a:rPr>
              <a:t>written analysis plan </a:t>
            </a:r>
            <a:r>
              <a:rPr lang="en-US" altLang="ja-JP" sz="2800" dirty="0" smtClean="0"/>
              <a:t>before embarking on analysis following data collection in accordance with the study design (observational study, etc.)</a:t>
            </a:r>
            <a:endParaRPr kumimoji="1" lang="en-US" altLang="ja-JP" sz="2800" dirty="0" smtClean="0"/>
          </a:p>
          <a:p>
            <a:pPr marL="0" indent="0" algn="just">
              <a:buNone/>
            </a:pPr>
            <a:r>
              <a:rPr lang="en-US" altLang="ja-JP" sz="2800" dirty="0" smtClean="0"/>
              <a:t>Describe the analytical procedure in the </a:t>
            </a:r>
            <a:r>
              <a:rPr lang="en-US" altLang="ja-JP" sz="2800" dirty="0" smtClean="0">
                <a:solidFill>
                  <a:srgbClr val="DF630F"/>
                </a:solidFill>
              </a:rPr>
              <a:t>study notes</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11</a:t>
            </a:fld>
            <a:endParaRPr kumimoji="1" lang="ja-JP" altLang="en-US" dirty="0"/>
          </a:p>
        </p:txBody>
      </p:sp>
    </p:spTree>
    <p:extLst>
      <p:ext uri="{BB962C8B-B14F-4D97-AF65-F5344CB8AC3E}">
        <p14:creationId xmlns:p14="http://schemas.microsoft.com/office/powerpoint/2010/main" val="3887907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3013" y="0"/>
            <a:ext cx="8229600" cy="1143000"/>
          </a:xfrm>
        </p:spPr>
        <p:txBody>
          <a:bodyPr>
            <a:noAutofit/>
          </a:bodyPr>
          <a:lstStyle/>
          <a:p>
            <a:r>
              <a:rPr lang="en-US" altLang="ja-JP" sz="3600" dirty="0" smtClean="0">
                <a:solidFill>
                  <a:schemeClr val="accent1"/>
                </a:solidFill>
              </a:rPr>
              <a:t>What are misconduct issues in research?</a:t>
            </a:r>
            <a:endParaRPr kumimoji="1" lang="ja-JP" altLang="en-US" sz="3600" dirty="0">
              <a:solidFill>
                <a:schemeClr val="accent1"/>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3182241312"/>
              </p:ext>
            </p:extLst>
          </p:nvPr>
        </p:nvGraphicFramePr>
        <p:xfrm>
          <a:off x="467544" y="1346133"/>
          <a:ext cx="8229600" cy="4999454"/>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1397114">
                <a:tc>
                  <a:txBody>
                    <a:bodyPr/>
                    <a:lstStyle/>
                    <a:p>
                      <a:pPr algn="ctr"/>
                      <a:r>
                        <a:rPr kumimoji="1" lang="en-NZ" altLang="ja-JP" dirty="0" smtClean="0">
                          <a:solidFill>
                            <a:schemeClr val="bg1">
                              <a:lumMod val="85000"/>
                            </a:schemeClr>
                          </a:solidFill>
                        </a:rPr>
                        <a:t>Unethical</a:t>
                      </a:r>
                      <a:endParaRPr kumimoji="1" lang="en-US" altLang="ja-JP" dirty="0" smtClean="0">
                        <a:solidFill>
                          <a:schemeClr val="bg1">
                            <a:lumMod val="85000"/>
                          </a:schemeClr>
                        </a:solidFill>
                      </a:endParaRPr>
                    </a:p>
                    <a:p>
                      <a:pPr algn="ctr"/>
                      <a:r>
                        <a:rPr kumimoji="1" lang="en-NZ" altLang="ja-JP" dirty="0" smtClean="0">
                          <a:solidFill>
                            <a:schemeClr val="bg1">
                              <a:lumMod val="85000"/>
                            </a:schemeClr>
                          </a:solidFill>
                        </a:rPr>
                        <a:t>study design</a:t>
                      </a:r>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r>
                        <a:rPr kumimoji="1" lang="en-NZ" altLang="ja-JP" dirty="0" smtClean="0"/>
                        <a:t>Improper analysis</a:t>
                      </a:r>
                      <a:endParaRPr kumimoji="1" lang="ja-JP" altLang="en-US" dirty="0"/>
                    </a:p>
                  </a:txBody>
                  <a:tcPr>
                    <a:lnL w="12700" cap="flat" cmpd="sng" algn="ctr">
                      <a:no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C00000"/>
                          </a:solidFill>
                        </a:rPr>
                        <a:t>F</a:t>
                      </a:r>
                      <a:r>
                        <a:rPr kumimoji="1" lang="en-US" altLang="ja-JP" dirty="0" smtClean="0"/>
                        <a:t>alsification</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NZ" altLang="ja-JP" dirty="0" smtClean="0">
                          <a:solidFill>
                            <a:schemeClr val="bg1">
                              <a:lumMod val="85000"/>
                            </a:schemeClr>
                          </a:solidFill>
                        </a:rPr>
                        <a:t>Improper authorship</a:t>
                      </a:r>
                      <a:endParaRPr kumimoji="1" lang="en-US" altLang="ja-JP" dirty="0" smtClean="0">
                        <a:solidFill>
                          <a:schemeClr val="bg1">
                            <a:lumMod val="85000"/>
                          </a:schemeClr>
                        </a:solidFill>
                      </a:endParaRPr>
                    </a:p>
                    <a:p>
                      <a:endParaRPr kumimoji="1" lang="ja-JP" altLang="en-US" dirty="0">
                        <a:solidFill>
                          <a:schemeClr val="bg1">
                            <a:lumMod val="85000"/>
                          </a:schemeClr>
                        </a:solidFill>
                      </a:endParaRPr>
                    </a:p>
                  </a:txBody>
                  <a:tcPr/>
                </a:tc>
                <a:tc>
                  <a:txBody>
                    <a:bodyPr/>
                    <a:lstStyle/>
                    <a:p>
                      <a:r>
                        <a:rPr kumimoji="1" lang="en-NZ" altLang="ja-JP" dirty="0" smtClean="0">
                          <a:solidFill>
                            <a:schemeClr val="bg1">
                              <a:lumMod val="85000"/>
                            </a:schemeClr>
                          </a:solidFill>
                        </a:rPr>
                        <a:t>Divided publication</a:t>
                      </a:r>
                      <a:r>
                        <a:rPr kumimoji="1" lang="ja-JP" altLang="en-US" baseline="0" dirty="0" smtClean="0">
                          <a:solidFill>
                            <a:schemeClr val="bg1">
                              <a:lumMod val="85000"/>
                            </a:schemeClr>
                          </a:solidFill>
                        </a:rPr>
                        <a:t> </a:t>
                      </a:r>
                      <a:r>
                        <a:rPr kumimoji="1" lang="en-US" altLang="ja-JP" baseline="0" dirty="0" smtClean="0">
                          <a:solidFill>
                            <a:schemeClr val="bg1">
                              <a:lumMod val="85000"/>
                            </a:schemeClr>
                          </a:solidFill>
                        </a:rPr>
                        <a:t>/ </a:t>
                      </a:r>
                      <a:r>
                        <a:rPr kumimoji="1" lang="en-NZ" altLang="ja-JP" dirty="0" smtClean="0">
                          <a:solidFill>
                            <a:schemeClr val="bg1">
                              <a:lumMod val="85000"/>
                            </a:schemeClr>
                          </a:solidFill>
                        </a:rPr>
                        <a:t>Salami science</a:t>
                      </a:r>
                      <a:r>
                        <a:rPr kumimoji="1" lang="en-US" altLang="ja-JP" sz="1200" dirty="0" smtClean="0">
                          <a:solidFill>
                            <a:schemeClr val="bg1">
                              <a:lumMod val="85000"/>
                            </a:schemeClr>
                          </a:solidFill>
                        </a:rPr>
                        <a:t/>
                      </a:r>
                      <a:br>
                        <a:rPr kumimoji="1" lang="en-US" altLang="ja-JP" sz="1200" dirty="0" smtClean="0">
                          <a:solidFill>
                            <a:schemeClr val="bg1">
                              <a:lumMod val="85000"/>
                            </a:schemeClr>
                          </a:solidFill>
                        </a:rPr>
                      </a:br>
                      <a:endParaRPr kumimoji="1" lang="ja-JP" altLang="en-US" sz="1200" dirty="0">
                        <a:solidFill>
                          <a:schemeClr val="bg1">
                            <a:lumMod val="85000"/>
                          </a:schemeClr>
                        </a:solidFill>
                      </a:endParaRPr>
                    </a:p>
                  </a:txBody>
                  <a:tcPr/>
                </a:tc>
              </a:tr>
              <a:tr h="1986900">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en-NZ" altLang="ja-JP" dirty="0" smtClean="0">
                          <a:solidFill>
                            <a:schemeClr val="bg1">
                              <a:lumMod val="85000"/>
                            </a:schemeClr>
                          </a:solidFill>
                        </a:rPr>
                        <a:t>No consent</a:t>
                      </a:r>
                      <a:r>
                        <a:rPr kumimoji="1" lang="en-NZ" altLang="ja-JP" baseline="0" dirty="0" smtClean="0">
                          <a:solidFill>
                            <a:schemeClr val="bg1">
                              <a:lumMod val="85000"/>
                            </a:schemeClr>
                          </a:solidFill>
                        </a:rPr>
                        <a:t> of r</a:t>
                      </a:r>
                      <a:r>
                        <a:rPr kumimoji="1" lang="en-NZ" altLang="ja-JP" dirty="0" smtClean="0">
                          <a:solidFill>
                            <a:schemeClr val="bg1">
                              <a:lumMod val="85000"/>
                            </a:schemeClr>
                          </a:solidFill>
                        </a:rPr>
                        <a:t>esearch participants</a:t>
                      </a:r>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endParaRPr kumimoji="1" lang="en-US" altLang="ja-JP" dirty="0" smtClean="0"/>
                    </a:p>
                    <a:p>
                      <a:endParaRPr kumimoji="1" lang="en-US" altLang="ja-JP" dirty="0" smtClean="0"/>
                    </a:p>
                    <a:p>
                      <a:endParaRPr kumimoji="1" lang="en-US" altLang="ja-JP" dirty="0" smtClean="0"/>
                    </a:p>
                    <a:p>
                      <a:pPr algn="ctr"/>
                      <a:r>
                        <a:rPr kumimoji="1" lang="en-US" altLang="ja-JP" dirty="0" smtClean="0">
                          <a:solidFill>
                            <a:srgbClr val="C00000"/>
                          </a:solidFill>
                        </a:rPr>
                        <a:t>F</a:t>
                      </a:r>
                      <a:r>
                        <a:rPr kumimoji="1" lang="en-US" altLang="ja-JP" dirty="0" smtClean="0"/>
                        <a:t>abrication</a:t>
                      </a:r>
                    </a:p>
                    <a:p>
                      <a:endParaRPr kumimoji="1" lang="ja-JP" altLang="en-US" dirty="0"/>
                    </a:p>
                  </a:txBody>
                  <a:tcPr>
                    <a:lnL w="12700" cap="flat" cmpd="sng" algn="ctr">
                      <a:noFill/>
                      <a:prstDash val="solid"/>
                      <a:round/>
                      <a:headEnd type="none" w="med" len="med"/>
                      <a:tailEnd type="none" w="med" len="med"/>
                    </a:lnL>
                  </a:tcPr>
                </a:tc>
                <a:tc>
                  <a:txBody>
                    <a:bodyPr/>
                    <a:lstStyle/>
                    <a:p>
                      <a:endParaRPr kumimoji="1" lang="en-US" altLang="ja-JP" dirty="0" smtClean="0"/>
                    </a:p>
                    <a:p>
                      <a:endParaRPr kumimoji="1" lang="en-US" altLang="ja-JP" dirty="0" smtClean="0"/>
                    </a:p>
                    <a:p>
                      <a:pPr algn="ctr"/>
                      <a:endParaRPr kumimoji="1" lang="en-US" altLang="ja-JP" dirty="0" smtClean="0"/>
                    </a:p>
                    <a:p>
                      <a:pPr algn="ctr"/>
                      <a:r>
                        <a:rPr kumimoji="1" lang="ja-JP" altLang="en-US" dirty="0" smtClean="0"/>
                        <a:t>　</a:t>
                      </a:r>
                      <a:r>
                        <a:rPr kumimoji="1" lang="en-US" altLang="ja-JP" dirty="0" smtClean="0">
                          <a:solidFill>
                            <a:srgbClr val="C00000"/>
                          </a:solidFill>
                        </a:rPr>
                        <a:t>P</a:t>
                      </a:r>
                      <a:r>
                        <a:rPr kumimoji="1" lang="en-US" altLang="ja-JP" dirty="0" smtClean="0">
                          <a:solidFill>
                            <a:schemeClr val="tx1"/>
                          </a:solidFill>
                        </a:rPr>
                        <a:t>l</a:t>
                      </a:r>
                      <a:r>
                        <a:rPr kumimoji="1" lang="en-US" altLang="ja-JP" dirty="0" smtClean="0"/>
                        <a:t>agiarism</a:t>
                      </a:r>
                      <a:endParaRPr kumimoji="1" lang="ja-JP" altLang="en-US" dirty="0" smtClean="0"/>
                    </a:p>
                    <a:p>
                      <a:endParaRPr kumimoji="1" lang="ja-JP" altLang="en-US" dirty="0"/>
                    </a:p>
                  </a:txBody>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en-US" altLang="ja-JP" dirty="0" smtClean="0">
                          <a:solidFill>
                            <a:schemeClr val="bg1">
                              <a:lumMod val="85000"/>
                            </a:schemeClr>
                          </a:solidFill>
                        </a:rPr>
                        <a:t>Overlapping</a:t>
                      </a:r>
                      <a:r>
                        <a:rPr kumimoji="1" lang="ja-JP" altLang="en-US" dirty="0" smtClean="0">
                          <a:solidFill>
                            <a:schemeClr val="bg1">
                              <a:lumMod val="85000"/>
                            </a:schemeClr>
                          </a:solidFill>
                        </a:rPr>
                        <a:t>　</a:t>
                      </a:r>
                      <a:r>
                        <a:rPr kumimoji="1" lang="en-US" altLang="ja-JP" dirty="0" smtClean="0">
                          <a:solidFill>
                            <a:schemeClr val="bg1">
                              <a:lumMod val="85000"/>
                            </a:schemeClr>
                          </a:solidFill>
                        </a:rPr>
                        <a:t>publication</a:t>
                      </a:r>
                      <a:endParaRPr kumimoji="1" lang="ja-JP" altLang="en-US" dirty="0">
                        <a:solidFill>
                          <a:schemeClr val="bg1">
                            <a:lumMod val="85000"/>
                          </a:schemeClr>
                        </a:solidFill>
                      </a:endParaRPr>
                    </a:p>
                  </a:txBody>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bg1">
                              <a:lumMod val="85000"/>
                            </a:schemeClr>
                          </a:solidFill>
                        </a:rPr>
                        <a:t>Selective/non-publication</a:t>
                      </a:r>
                      <a:endParaRPr kumimoji="1" lang="ja-JP" altLang="en-US" sz="1400" dirty="0" smtClean="0">
                        <a:solidFill>
                          <a:schemeClr val="bg1">
                            <a:lumMod val="85000"/>
                          </a:schemeClr>
                        </a:solidFill>
                      </a:endParaRPr>
                    </a:p>
                    <a:p>
                      <a:endParaRPr kumimoji="1" lang="ja-JP" altLang="en-US" dirty="0">
                        <a:solidFill>
                          <a:schemeClr val="bg1">
                            <a:lumMod val="85000"/>
                          </a:schemeClr>
                        </a:solidFill>
                      </a:endParaRPr>
                    </a:p>
                  </a:txBody>
                  <a:tcPr/>
                </a:tc>
              </a:tr>
              <a:tr h="1397114">
                <a:tc>
                  <a:txBody>
                    <a:bodyPr/>
                    <a:lstStyle/>
                    <a:p>
                      <a:pPr algn="ctr"/>
                      <a:r>
                        <a:rPr kumimoji="1" lang="en-NZ" altLang="ja-JP" sz="2000" b="1" dirty="0" smtClean="0">
                          <a:solidFill>
                            <a:schemeClr val="bg1">
                              <a:lumMod val="85000"/>
                            </a:schemeClr>
                          </a:solidFill>
                        </a:rPr>
                        <a:t>Research participant protection</a:t>
                      </a:r>
                      <a:endParaRPr kumimoji="1" lang="en-US" altLang="ja-JP" sz="2000" b="1" dirty="0" smtClean="0">
                        <a:solidFill>
                          <a:schemeClr val="bg1">
                            <a:lumMod val="85000"/>
                          </a:schemeClr>
                        </a:solidFill>
                      </a:endParaRPr>
                    </a:p>
                    <a:p>
                      <a:pPr algn="ctr"/>
                      <a:r>
                        <a:rPr kumimoji="1" lang="en-NZ" altLang="ja-JP" sz="2000" b="1" dirty="0" smtClean="0">
                          <a:solidFill>
                            <a:schemeClr val="bg1">
                              <a:lumMod val="85000"/>
                            </a:schemeClr>
                          </a:solidFill>
                        </a:rPr>
                        <a:t>(Research ethics)</a:t>
                      </a:r>
                      <a:endParaRPr kumimoji="1" lang="ja-JP" altLang="en-US" sz="2000" b="1"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en-NZ" altLang="ja-JP" sz="2000" b="1" dirty="0" smtClean="0">
                          <a:solidFill>
                            <a:srgbClr val="C00000"/>
                          </a:solidFill>
                        </a:rPr>
                        <a:t>Scientific misconduct</a:t>
                      </a:r>
                      <a:endParaRPr kumimoji="1" lang="ja-JP" altLang="en-US" sz="2000" b="1" dirty="0">
                        <a:solidFill>
                          <a:srgbClr val="C00000"/>
                        </a:solidFill>
                      </a:endParaRPr>
                    </a:p>
                  </a:txBody>
                  <a:tcPr>
                    <a:lnL w="12700" cap="flat" cmpd="sng" algn="ctr">
                      <a:noFill/>
                      <a:prstDash val="solid"/>
                      <a:round/>
                      <a:headEnd type="none" w="med" len="med"/>
                      <a:tailEnd type="none" w="med" len="med"/>
                    </a:lnL>
                  </a:tcPr>
                </a:tc>
                <a:tc hMerge="1">
                  <a:txBody>
                    <a:bodyPr/>
                    <a:lstStyle/>
                    <a:p>
                      <a:endParaRPr kumimoji="1" lang="ja-JP" altLang="en-US" dirty="0"/>
                    </a:p>
                  </a:txBody>
                  <a:tcPr/>
                </a:tc>
                <a:tc gridSpan="2">
                  <a:txBody>
                    <a:bodyPr/>
                    <a:lstStyle/>
                    <a:p>
                      <a:pPr algn="ctr"/>
                      <a:r>
                        <a:rPr kumimoji="1" lang="en-NZ" altLang="ja-JP" sz="2000" b="1" dirty="0" smtClean="0">
                          <a:solidFill>
                            <a:schemeClr val="bg1">
                              <a:lumMod val="85000"/>
                            </a:schemeClr>
                          </a:solidFill>
                        </a:rPr>
                        <a:t>Publication ethics</a:t>
                      </a:r>
                      <a:endParaRPr kumimoji="1" lang="ja-JP" altLang="en-US" sz="2000" b="1" dirty="0">
                        <a:solidFill>
                          <a:schemeClr val="bg1">
                            <a:lumMod val="85000"/>
                          </a:schemeClr>
                        </a:solidFill>
                      </a:endParaRPr>
                    </a:p>
                  </a:txBody>
                  <a:tcPr/>
                </a:tc>
                <a:tc hMerge="1">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a:xfrm>
            <a:off x="6563544" y="6102283"/>
            <a:ext cx="2133600" cy="365125"/>
          </a:xfrm>
        </p:spPr>
        <p:txBody>
          <a:bodyPr/>
          <a:lstStyle/>
          <a:p>
            <a:fld id="{DECD0A69-A759-4E7E-9AFB-B53CC0B44A41}" type="slidenum">
              <a:rPr kumimoji="1" lang="ja-JP" altLang="en-US" smtClean="0"/>
              <a:pPr/>
              <a:t>12</a:t>
            </a:fld>
            <a:endParaRPr kumimoji="1" lang="ja-JP" altLang="en-US" dirty="0"/>
          </a:p>
        </p:txBody>
      </p:sp>
      <p:cxnSp>
        <p:nvCxnSpPr>
          <p:cNvPr id="6" name="直線矢印コネクタ 5"/>
          <p:cNvCxnSpPr/>
          <p:nvPr/>
        </p:nvCxnSpPr>
        <p:spPr>
          <a:xfrm>
            <a:off x="566590" y="2886901"/>
            <a:ext cx="81922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77888" y="2425236"/>
            <a:ext cx="2376264" cy="400110"/>
          </a:xfrm>
          <a:prstGeom prst="rect">
            <a:avLst/>
          </a:prstGeom>
          <a:noFill/>
        </p:spPr>
        <p:txBody>
          <a:bodyPr wrap="square" rtlCol="0">
            <a:spAutoFit/>
          </a:bodyPr>
          <a:lstStyle/>
          <a:p>
            <a:r>
              <a:rPr kumimoji="1" lang="en-NZ" altLang="ja-JP" sz="2000" b="1" dirty="0" smtClean="0">
                <a:solidFill>
                  <a:srgbClr val="0070C0"/>
                </a:solidFill>
              </a:rPr>
              <a:t>Research plan</a:t>
            </a:r>
            <a:endParaRPr kumimoji="1" lang="ja-JP" altLang="en-US" sz="2000" b="1" dirty="0">
              <a:solidFill>
                <a:srgbClr val="0070C0"/>
              </a:solidFill>
            </a:endParaRPr>
          </a:p>
        </p:txBody>
      </p:sp>
      <p:sp>
        <p:nvSpPr>
          <p:cNvPr id="10" name="テキスト ボックス 9"/>
          <p:cNvSpPr txBox="1"/>
          <p:nvPr/>
        </p:nvSpPr>
        <p:spPr>
          <a:xfrm>
            <a:off x="1053952" y="2916517"/>
            <a:ext cx="2376264" cy="400110"/>
          </a:xfrm>
          <a:prstGeom prst="rect">
            <a:avLst/>
          </a:prstGeom>
          <a:noFill/>
        </p:spPr>
        <p:txBody>
          <a:bodyPr wrap="square" rtlCol="0">
            <a:spAutoFit/>
          </a:bodyPr>
          <a:lstStyle/>
          <a:p>
            <a:r>
              <a:rPr kumimoji="1" lang="en-NZ" altLang="ja-JP" sz="2000" b="1" dirty="0" smtClean="0">
                <a:solidFill>
                  <a:srgbClr val="0070C0"/>
                </a:solidFill>
              </a:rPr>
              <a:t>Implementation</a:t>
            </a:r>
            <a:endParaRPr kumimoji="1" lang="ja-JP" altLang="en-US" sz="2000" b="1" dirty="0">
              <a:solidFill>
                <a:srgbClr val="0070C0"/>
              </a:solidFill>
            </a:endParaRPr>
          </a:p>
        </p:txBody>
      </p:sp>
      <p:sp>
        <p:nvSpPr>
          <p:cNvPr id="11" name="テキスト ボックス 10"/>
          <p:cNvSpPr txBox="1"/>
          <p:nvPr/>
        </p:nvSpPr>
        <p:spPr>
          <a:xfrm>
            <a:off x="2230341" y="2428962"/>
            <a:ext cx="2376264" cy="400110"/>
          </a:xfrm>
          <a:prstGeom prst="rect">
            <a:avLst/>
          </a:prstGeom>
          <a:noFill/>
        </p:spPr>
        <p:txBody>
          <a:bodyPr wrap="square" rtlCol="0">
            <a:spAutoFit/>
          </a:bodyPr>
          <a:lstStyle/>
          <a:p>
            <a:r>
              <a:rPr lang="en-NZ" altLang="ja-JP" sz="2000" b="1" dirty="0" smtClean="0">
                <a:solidFill>
                  <a:srgbClr val="0070C0"/>
                </a:solidFill>
              </a:rPr>
              <a:t>Analysis and writing</a:t>
            </a:r>
            <a:endParaRPr kumimoji="1" lang="ja-JP" altLang="en-US" sz="2000" b="1" dirty="0">
              <a:solidFill>
                <a:srgbClr val="0070C0"/>
              </a:solidFill>
            </a:endParaRPr>
          </a:p>
        </p:txBody>
      </p:sp>
      <p:sp>
        <p:nvSpPr>
          <p:cNvPr id="12" name="テキスト ボックス 11"/>
          <p:cNvSpPr txBox="1"/>
          <p:nvPr/>
        </p:nvSpPr>
        <p:spPr>
          <a:xfrm>
            <a:off x="5446440" y="2425235"/>
            <a:ext cx="2869976" cy="400110"/>
          </a:xfrm>
          <a:prstGeom prst="rect">
            <a:avLst/>
          </a:prstGeom>
          <a:noFill/>
        </p:spPr>
        <p:txBody>
          <a:bodyPr wrap="square" rtlCol="0">
            <a:spAutoFit/>
          </a:bodyPr>
          <a:lstStyle/>
          <a:p>
            <a:r>
              <a:rPr lang="en-NZ" altLang="ja-JP" sz="2000" b="1" dirty="0" smtClean="0">
                <a:solidFill>
                  <a:srgbClr val="0070C0"/>
                </a:solidFill>
              </a:rPr>
              <a:t>Reporting and publishing</a:t>
            </a:r>
            <a:endParaRPr kumimoji="1" lang="ja-JP" altLang="en-US" sz="2000" b="1" dirty="0">
              <a:solidFill>
                <a:srgbClr val="0070C0"/>
              </a:solidFill>
            </a:endParaRPr>
          </a:p>
        </p:txBody>
      </p:sp>
      <p:sp>
        <p:nvSpPr>
          <p:cNvPr id="22" name="円/楕円 21"/>
          <p:cNvSpPr/>
          <p:nvPr/>
        </p:nvSpPr>
        <p:spPr>
          <a:xfrm>
            <a:off x="3759058" y="1230717"/>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円/楕円 22"/>
          <p:cNvSpPr/>
          <p:nvPr/>
        </p:nvSpPr>
        <p:spPr>
          <a:xfrm>
            <a:off x="1990056" y="1230717"/>
            <a:ext cx="1656184" cy="842492"/>
          </a:xfrm>
          <a:prstGeom prst="ellipse">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円/楕円 23"/>
          <p:cNvSpPr/>
          <p:nvPr/>
        </p:nvSpPr>
        <p:spPr>
          <a:xfrm>
            <a:off x="3790256" y="3462965"/>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円/楕円 24"/>
          <p:cNvSpPr/>
          <p:nvPr/>
        </p:nvSpPr>
        <p:spPr>
          <a:xfrm>
            <a:off x="2134072" y="3462965"/>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8" name="グループ化 17"/>
          <p:cNvGrpSpPr/>
          <p:nvPr/>
        </p:nvGrpSpPr>
        <p:grpSpPr>
          <a:xfrm>
            <a:off x="395536" y="6280086"/>
            <a:ext cx="8048202" cy="577914"/>
            <a:chOff x="467544" y="5805264"/>
            <a:chExt cx="8048202" cy="577914"/>
          </a:xfrm>
        </p:grpSpPr>
        <p:sp>
          <p:nvSpPr>
            <p:cNvPr id="13" name="正方形/長方形 12"/>
            <p:cNvSpPr/>
            <p:nvPr/>
          </p:nvSpPr>
          <p:spPr>
            <a:xfrm>
              <a:off x="467544" y="5805264"/>
              <a:ext cx="8048202" cy="525660"/>
            </a:xfrm>
            <a:prstGeom prst="rect">
              <a:avLst/>
            </a:prstGeom>
            <a:solidFill>
              <a:srgbClr val="4A7E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605014" y="5879716"/>
              <a:ext cx="4752528" cy="400110"/>
            </a:xfrm>
            <a:prstGeom prst="rect">
              <a:avLst/>
            </a:prstGeom>
            <a:noFill/>
          </p:spPr>
          <p:txBody>
            <a:bodyPr wrap="square" rtlCol="0">
              <a:spAutoFit/>
            </a:bodyPr>
            <a:lstStyle/>
            <a:p>
              <a:r>
                <a:rPr kumimoji="1" lang="en-NZ" altLang="ja-JP" sz="2000" b="1" dirty="0" smtClean="0">
                  <a:solidFill>
                    <a:schemeClr val="bg1"/>
                  </a:solidFill>
                </a:rPr>
                <a:t>Research integrity</a:t>
              </a:r>
              <a:endParaRPr kumimoji="1" lang="ja-JP" altLang="en-US" sz="2000" b="1" dirty="0">
                <a:solidFill>
                  <a:schemeClr val="bg1"/>
                </a:solidFill>
              </a:endParaRPr>
            </a:p>
          </p:txBody>
        </p:sp>
        <p:sp>
          <p:nvSpPr>
            <p:cNvPr id="15" name="円/楕円 14"/>
            <p:cNvSpPr/>
            <p:nvPr/>
          </p:nvSpPr>
          <p:spPr>
            <a:xfrm>
              <a:off x="5544108" y="5837919"/>
              <a:ext cx="1512168" cy="54525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テキスト ボックス 31"/>
            <p:cNvSpPr txBox="1"/>
            <p:nvPr/>
          </p:nvSpPr>
          <p:spPr>
            <a:xfrm>
              <a:off x="5868144" y="5877272"/>
              <a:ext cx="936104" cy="461665"/>
            </a:xfrm>
            <a:prstGeom prst="rect">
              <a:avLst/>
            </a:prstGeom>
            <a:noFill/>
          </p:spPr>
          <p:txBody>
            <a:bodyPr wrap="square" rtlCol="0">
              <a:spAutoFit/>
            </a:bodyPr>
            <a:lstStyle/>
            <a:p>
              <a:r>
                <a:rPr kumimoji="1" lang="en-US" altLang="ja-JP" sz="2400" dirty="0" smtClean="0">
                  <a:solidFill>
                    <a:schemeClr val="accent1">
                      <a:lumMod val="75000"/>
                    </a:schemeClr>
                  </a:solidFill>
                </a:rPr>
                <a:t>COI</a:t>
              </a:r>
              <a:endParaRPr kumimoji="1" lang="ja-JP" altLang="en-US" sz="2400" dirty="0">
                <a:solidFill>
                  <a:schemeClr val="accent1">
                    <a:lumMod val="75000"/>
                  </a:schemeClr>
                </a:solidFill>
              </a:endParaRPr>
            </a:p>
          </p:txBody>
        </p:sp>
      </p:grpSp>
    </p:spTree>
    <p:extLst>
      <p:ext uri="{BB962C8B-B14F-4D97-AF65-F5344CB8AC3E}">
        <p14:creationId xmlns:p14="http://schemas.microsoft.com/office/powerpoint/2010/main" val="25230946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NZ" altLang="ja-JP" sz="3600" dirty="0" smtClean="0">
                <a:solidFill>
                  <a:srgbClr val="C00000"/>
                </a:solidFill>
              </a:rPr>
              <a:t>Scientific Misconduct</a:t>
            </a:r>
            <a:endParaRPr kumimoji="1" lang="ja-JP" altLang="en-US" sz="3600" dirty="0"/>
          </a:p>
        </p:txBody>
      </p:sp>
      <p:sp>
        <p:nvSpPr>
          <p:cNvPr id="3" name="コンテンツ プレースホルダー 2"/>
          <p:cNvSpPr>
            <a:spLocks noGrp="1"/>
          </p:cNvSpPr>
          <p:nvPr>
            <p:ph idx="1"/>
          </p:nvPr>
        </p:nvSpPr>
        <p:spPr>
          <a:xfrm>
            <a:off x="467544" y="2420888"/>
            <a:ext cx="8229600" cy="3644532"/>
          </a:xfrm>
        </p:spPr>
        <p:txBody>
          <a:bodyPr>
            <a:normAutofit fontScale="92500" lnSpcReduction="10000"/>
          </a:bodyPr>
          <a:lstStyle/>
          <a:p>
            <a:pPr marL="0" indent="0">
              <a:buNone/>
            </a:pPr>
            <a:r>
              <a:rPr lang="ja-JP" altLang="en-US" dirty="0"/>
              <a:t>　</a:t>
            </a:r>
            <a:r>
              <a:rPr lang="en-US" altLang="ja-JP" sz="3300" dirty="0" smtClean="0">
                <a:solidFill>
                  <a:srgbClr val="C00000"/>
                </a:solidFill>
              </a:rPr>
              <a:t>F</a:t>
            </a:r>
            <a:r>
              <a:rPr lang="en-US" altLang="ja-JP" sz="3300" dirty="0" smtClean="0"/>
              <a:t>abrication</a:t>
            </a:r>
          </a:p>
          <a:p>
            <a:pPr marL="0" indent="0">
              <a:buNone/>
            </a:pPr>
            <a:r>
              <a:rPr lang="ja-JP" altLang="en-US" dirty="0" smtClean="0"/>
              <a:t>         </a:t>
            </a:r>
            <a:r>
              <a:rPr lang="en-US" altLang="ja-JP" sz="2800" dirty="0" smtClean="0"/>
              <a:t>Creating data and research results that do not exist</a:t>
            </a:r>
          </a:p>
          <a:p>
            <a:pPr marL="0" indent="0">
              <a:buNone/>
            </a:pPr>
            <a:r>
              <a:rPr kumimoji="1" lang="ja-JP" altLang="en-US" dirty="0"/>
              <a:t>　</a:t>
            </a:r>
            <a:r>
              <a:rPr lang="en-US" altLang="ja-JP" sz="3300" dirty="0" smtClean="0">
                <a:solidFill>
                  <a:srgbClr val="C00000"/>
                </a:solidFill>
              </a:rPr>
              <a:t>F</a:t>
            </a:r>
            <a:r>
              <a:rPr lang="en-US" altLang="ja-JP" sz="3300" dirty="0" smtClean="0"/>
              <a:t>alsification</a:t>
            </a:r>
          </a:p>
          <a:p>
            <a:pPr marL="0" indent="0">
              <a:buNone/>
            </a:pPr>
            <a:r>
              <a:rPr kumimoji="1" lang="ja-JP" altLang="en-US" dirty="0"/>
              <a:t>　</a:t>
            </a:r>
            <a:r>
              <a:rPr kumimoji="1" lang="ja-JP" altLang="en-US" dirty="0" smtClean="0"/>
              <a:t>　</a:t>
            </a:r>
            <a:r>
              <a:rPr lang="ja-JP" altLang="en-US" dirty="0"/>
              <a:t>　</a:t>
            </a:r>
            <a:r>
              <a:rPr lang="en-US" altLang="ja-JP" sz="2800" dirty="0" smtClean="0"/>
              <a:t>Altering or forging data, images or research results</a:t>
            </a:r>
            <a:endParaRPr kumimoji="1" lang="en-US" altLang="ja-JP" sz="2800" dirty="0" smtClean="0"/>
          </a:p>
          <a:p>
            <a:pPr marL="0" indent="0">
              <a:buNone/>
            </a:pPr>
            <a:r>
              <a:rPr lang="ja-JP" altLang="en-US" dirty="0"/>
              <a:t>　</a:t>
            </a:r>
            <a:r>
              <a:rPr lang="en-US" altLang="ja-JP" sz="3300" dirty="0" smtClean="0">
                <a:solidFill>
                  <a:srgbClr val="C00000"/>
                </a:solidFill>
              </a:rPr>
              <a:t>P</a:t>
            </a:r>
            <a:r>
              <a:rPr lang="en-US" altLang="ja-JP" sz="3300" dirty="0" smtClean="0"/>
              <a:t>lagiarism</a:t>
            </a:r>
            <a:endParaRPr kumimoji="1" lang="en-US" altLang="ja-JP" sz="3300" dirty="0" smtClean="0"/>
          </a:p>
          <a:p>
            <a:pPr marL="0" indent="0">
              <a:buNone/>
            </a:pPr>
            <a:r>
              <a:rPr lang="ja-JP" altLang="en-US" dirty="0"/>
              <a:t>　　　</a:t>
            </a:r>
            <a:r>
              <a:rPr lang="en-US" altLang="ja-JP" sz="2800" dirty="0" smtClean="0"/>
              <a:t>Using the ideas, data and research results of others </a:t>
            </a:r>
            <a:r>
              <a:rPr lang="ja-JP" altLang="en-US" sz="2800" dirty="0" smtClean="0"/>
              <a:t>　</a:t>
            </a:r>
            <a:endParaRPr lang="en-US" altLang="ja-JP" sz="2800" dirty="0" smtClean="0"/>
          </a:p>
          <a:p>
            <a:pPr marL="0" indent="0">
              <a:buNone/>
            </a:pPr>
            <a:r>
              <a:rPr lang="ja-JP" altLang="en-US" sz="2800" dirty="0"/>
              <a:t>　</a:t>
            </a:r>
            <a:r>
              <a:rPr lang="ja-JP" altLang="en-US" sz="2800" dirty="0" smtClean="0"/>
              <a:t>　　 </a:t>
            </a:r>
            <a:r>
              <a:rPr lang="en-US" altLang="ja-JP" sz="2800" dirty="0" smtClean="0"/>
              <a:t>without the appropriate citation</a:t>
            </a:r>
            <a:endParaRPr kumimoji="1" lang="ja-JP" altLang="en-US" sz="2800"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13</a:t>
            </a:fld>
            <a:endParaRPr kumimoji="1" lang="ja-JP" altLang="en-US" dirty="0"/>
          </a:p>
        </p:txBody>
      </p:sp>
      <p:sp>
        <p:nvSpPr>
          <p:cNvPr id="11" name="テキスト ボックス 10"/>
          <p:cNvSpPr txBox="1"/>
          <p:nvPr/>
        </p:nvSpPr>
        <p:spPr>
          <a:xfrm>
            <a:off x="3707904" y="1196752"/>
            <a:ext cx="2160240" cy="1107996"/>
          </a:xfrm>
          <a:prstGeom prst="rect">
            <a:avLst/>
          </a:prstGeom>
          <a:noFill/>
        </p:spPr>
        <p:txBody>
          <a:bodyPr wrap="square" rtlCol="0">
            <a:spAutoFit/>
          </a:bodyPr>
          <a:lstStyle/>
          <a:p>
            <a:r>
              <a:rPr lang="en-US" altLang="ja-JP" sz="6600" dirty="0">
                <a:solidFill>
                  <a:srgbClr val="C00000"/>
                </a:solidFill>
              </a:rPr>
              <a:t>F F P</a:t>
            </a:r>
          </a:p>
        </p:txBody>
      </p:sp>
    </p:spTree>
    <p:extLst>
      <p:ext uri="{BB962C8B-B14F-4D97-AF65-F5344CB8AC3E}">
        <p14:creationId xmlns:p14="http://schemas.microsoft.com/office/powerpoint/2010/main" val="3811993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kumimoji="1" lang="ja-JP" altLang="en-US" sz="3600" b="1" dirty="0" smtClean="0">
                <a:ln w="12700">
                  <a:solidFill>
                    <a:schemeClr val="tx1"/>
                  </a:solidFill>
                  <a:prstDash val="solid"/>
                </a:ln>
                <a:solidFill>
                  <a:srgbClr val="FFFF00"/>
                </a:solidFill>
                <a:effectLst>
                  <a:outerShdw blurRad="41275" dist="20320" dir="1800000" algn="tl" rotWithShape="0">
                    <a:srgbClr val="000000">
                      <a:alpha val="40000"/>
                    </a:srgbClr>
                  </a:outerShdw>
                </a:effectLst>
              </a:rPr>
              <a:t>　　　</a:t>
            </a:r>
            <a:r>
              <a:rPr kumimoji="1" lang="en-NZ" altLang="ja-JP" sz="3600" b="1" dirty="0" smtClean="0">
                <a:ln w="12700">
                  <a:solidFill>
                    <a:schemeClr val="tx1"/>
                  </a:solidFill>
                  <a:prstDash val="solid"/>
                </a:ln>
                <a:solidFill>
                  <a:srgbClr val="FFFF00"/>
                </a:solidFill>
                <a:effectLst>
                  <a:outerShdw blurRad="41275" dist="20320" dir="1800000" algn="tl" rotWithShape="0">
                    <a:srgbClr val="000000">
                      <a:alpha val="40000"/>
                    </a:srgbClr>
                  </a:outerShdw>
                </a:effectLst>
              </a:rPr>
              <a:t>Warning!</a:t>
            </a:r>
            <a:r>
              <a:rPr kumimoji="1" lang="ja-JP" altLang="en-US" sz="3600" b="1" dirty="0" smtClean="0">
                <a:ln w="12700">
                  <a:solidFill>
                    <a:schemeClr val="tx1"/>
                  </a:solidFill>
                  <a:prstDash val="solid"/>
                </a:ln>
                <a:solidFill>
                  <a:srgbClr val="FFFF00"/>
                </a:solidFill>
                <a:effectLst>
                  <a:outerShdw blurRad="41275" dist="20320" dir="1800000" algn="tl" rotWithShape="0">
                    <a:srgbClr val="000000">
                      <a:alpha val="40000"/>
                    </a:srgbClr>
                  </a:outerShdw>
                </a:effectLst>
              </a:rPr>
              <a:t>　</a:t>
            </a:r>
            <a:r>
              <a:rPr lang="en-US" altLang="ja-JP" sz="3600" dirty="0" smtClean="0">
                <a:solidFill>
                  <a:srgbClr val="0070C0"/>
                </a:solidFill>
              </a:rPr>
              <a:t> In order not to be considered as falsification</a:t>
            </a:r>
            <a:endParaRPr kumimoji="1" lang="ja-JP" altLang="en-US" sz="3600" dirty="0">
              <a:solidFill>
                <a:srgbClr val="0070C0"/>
              </a:solidFill>
            </a:endParaRPr>
          </a:p>
        </p:txBody>
      </p:sp>
      <p:sp>
        <p:nvSpPr>
          <p:cNvPr id="10" name="コンテンツ プレースホルダー 9"/>
          <p:cNvSpPr>
            <a:spLocks noGrp="1"/>
          </p:cNvSpPr>
          <p:nvPr>
            <p:ph idx="1"/>
          </p:nvPr>
        </p:nvSpPr>
        <p:spPr>
          <a:xfrm>
            <a:off x="611560" y="1556792"/>
            <a:ext cx="8229600" cy="4741987"/>
          </a:xfrm>
        </p:spPr>
        <p:txBody>
          <a:bodyPr>
            <a:normAutofit lnSpcReduction="10000"/>
          </a:bodyPr>
          <a:lstStyle/>
          <a:p>
            <a:pPr marL="0" indent="0">
              <a:buNone/>
            </a:pPr>
            <a:r>
              <a:rPr lang="en-US" altLang="ja-JP" dirty="0" smtClean="0">
                <a:solidFill>
                  <a:srgbClr val="0070C0"/>
                </a:solidFill>
              </a:rPr>
              <a:t>Trimming of image data</a:t>
            </a:r>
            <a:endParaRPr lang="ja-JP" altLang="en-US" dirty="0">
              <a:solidFill>
                <a:srgbClr val="0070C0"/>
              </a:solidFill>
            </a:endParaRPr>
          </a:p>
          <a:p>
            <a:pPr marL="0" indent="0">
              <a:buNone/>
            </a:pPr>
            <a:r>
              <a:rPr lang="en-NZ" altLang="ja-JP" sz="2600" dirty="0" smtClean="0"/>
              <a:t>Editing of digital images</a:t>
            </a:r>
            <a:endParaRPr lang="en-US" altLang="ja-JP" sz="2600" dirty="0" smtClean="0"/>
          </a:p>
          <a:p>
            <a:pPr marL="0" indent="0">
              <a:buNone/>
            </a:pPr>
            <a:r>
              <a:rPr lang="en-US" altLang="ja-JP" sz="2600" dirty="0" smtClean="0">
                <a:solidFill>
                  <a:srgbClr val="E55809"/>
                </a:solidFill>
              </a:rPr>
              <a:t>&lt;Measures&gt;</a:t>
            </a:r>
          </a:p>
          <a:p>
            <a:pPr marL="0" indent="0">
              <a:buNone/>
            </a:pPr>
            <a:r>
              <a:rPr lang="en-US" altLang="ja-JP" sz="2600" dirty="0" smtClean="0">
                <a:solidFill>
                  <a:srgbClr val="000000"/>
                </a:solidFill>
              </a:rPr>
              <a:t>Submit the </a:t>
            </a:r>
            <a:r>
              <a:rPr lang="en-US" altLang="ja-JP" sz="2600" dirty="0" smtClean="0">
                <a:solidFill>
                  <a:srgbClr val="E55809"/>
                </a:solidFill>
              </a:rPr>
              <a:t>original image</a:t>
            </a:r>
            <a:r>
              <a:rPr lang="ja-JP" altLang="en-US" sz="2600" dirty="0" smtClean="0"/>
              <a:t>　</a:t>
            </a:r>
            <a:endParaRPr lang="en-US" altLang="ja-JP" sz="2600" dirty="0" smtClean="0"/>
          </a:p>
          <a:p>
            <a:pPr marL="0" indent="0">
              <a:buNone/>
            </a:pPr>
            <a:endParaRPr lang="en-US" altLang="ja-JP" sz="2600" dirty="0"/>
          </a:p>
          <a:p>
            <a:pPr marL="0" indent="0">
              <a:buNone/>
            </a:pPr>
            <a:r>
              <a:rPr lang="en-NZ" altLang="ja-JP" dirty="0" smtClean="0">
                <a:solidFill>
                  <a:srgbClr val="0070C0"/>
                </a:solidFill>
              </a:rPr>
              <a:t>Data dredging</a:t>
            </a:r>
            <a:endParaRPr lang="en-US" altLang="ja-JP" dirty="0">
              <a:solidFill>
                <a:srgbClr val="0070C0"/>
              </a:solidFill>
            </a:endParaRPr>
          </a:p>
          <a:p>
            <a:pPr marL="0" indent="0">
              <a:buNone/>
            </a:pPr>
            <a:r>
              <a:rPr lang="en-NZ" altLang="ja-JP" sz="2600" dirty="0" smtClean="0"/>
              <a:t>Findings from secondary analysis</a:t>
            </a:r>
            <a:endParaRPr lang="en-US" altLang="ja-JP" sz="2600" dirty="0" smtClean="0"/>
          </a:p>
          <a:p>
            <a:pPr marL="0" indent="0">
              <a:buNone/>
            </a:pPr>
            <a:r>
              <a:rPr lang="en-US" altLang="ja-JP" sz="2600" dirty="0" smtClean="0">
                <a:solidFill>
                  <a:srgbClr val="E55809"/>
                </a:solidFill>
              </a:rPr>
              <a:t> &lt;Measures&gt; </a:t>
            </a:r>
          </a:p>
          <a:p>
            <a:pPr marL="0" indent="0">
              <a:buNone/>
            </a:pPr>
            <a:r>
              <a:rPr lang="en-US" altLang="ja-JP" sz="2600" dirty="0" smtClean="0">
                <a:solidFill>
                  <a:srgbClr val="DF630F"/>
                </a:solidFill>
              </a:rPr>
              <a:t>Clarify </a:t>
            </a:r>
            <a:r>
              <a:rPr lang="en-US" altLang="ja-JP" sz="2600" dirty="0" smtClean="0"/>
              <a:t>the findings as exploratory results from secondary analysis.</a:t>
            </a:r>
            <a:endParaRPr lang="en-US" altLang="ja-JP" sz="2600" dirty="0"/>
          </a:p>
          <a:p>
            <a:endParaRPr lang="ja-JP" altLang="en-US" dirty="0"/>
          </a:p>
          <a:p>
            <a:pPr marL="0" indent="0">
              <a:buNone/>
            </a:pPr>
            <a:endParaRPr lang="ja-JP" altLang="en-US" dirty="0">
              <a:solidFill>
                <a:srgbClr val="0070C0"/>
              </a:solidFill>
            </a:endParaRPr>
          </a:p>
        </p:txBody>
      </p:sp>
      <p:sp>
        <p:nvSpPr>
          <p:cNvPr id="13" name="スライド番号プレースホルダー 12"/>
          <p:cNvSpPr>
            <a:spLocks noGrp="1"/>
          </p:cNvSpPr>
          <p:nvPr>
            <p:ph type="sldNum" sz="quarter" idx="12"/>
          </p:nvPr>
        </p:nvSpPr>
        <p:spPr/>
        <p:txBody>
          <a:bodyPr/>
          <a:lstStyle/>
          <a:p>
            <a:fld id="{DECD0A69-A759-4E7E-9AFB-B53CC0B44A41}" type="slidenum">
              <a:rPr kumimoji="1" lang="ja-JP" altLang="en-US" smtClean="0"/>
              <a:pPr/>
              <a:t>14</a:t>
            </a:fld>
            <a:endParaRPr kumimoji="1" lang="ja-JP" altLang="en-US" dirty="0"/>
          </a:p>
        </p:txBody>
      </p:sp>
      <p:pic>
        <p:nvPicPr>
          <p:cNvPr id="2053" name="Picture 5" descr="C:\Users\Kikuko\AppData\Local\Microsoft\Windows\Temporary Internet Files\Content.IE5\SYEH6S7N\MC9004113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480186"/>
            <a:ext cx="807325" cy="644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43336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kumimoji="1" lang="ja-JP" altLang="en-US" sz="3600" b="1" dirty="0" smtClean="0">
                <a:ln w="12700">
                  <a:solidFill>
                    <a:schemeClr val="tx1"/>
                  </a:solidFill>
                  <a:prstDash val="solid"/>
                </a:ln>
                <a:solidFill>
                  <a:srgbClr val="FFFF00"/>
                </a:solidFill>
                <a:effectLst>
                  <a:outerShdw blurRad="41275" dist="20320" dir="1800000" algn="tl" rotWithShape="0">
                    <a:srgbClr val="000000">
                      <a:alpha val="40000"/>
                    </a:srgbClr>
                  </a:outerShdw>
                </a:effectLst>
              </a:rPr>
              <a:t>　　</a:t>
            </a:r>
            <a:r>
              <a:rPr kumimoji="1" lang="en-NZ" altLang="ja-JP" sz="3600" b="1" dirty="0" smtClean="0">
                <a:ln w="12700">
                  <a:solidFill>
                    <a:schemeClr val="tx1"/>
                  </a:solidFill>
                  <a:prstDash val="solid"/>
                </a:ln>
                <a:solidFill>
                  <a:srgbClr val="FFFF00"/>
                </a:solidFill>
                <a:effectLst>
                  <a:outerShdw blurRad="41275" dist="20320" dir="1800000" algn="tl" rotWithShape="0">
                    <a:srgbClr val="000000">
                      <a:alpha val="40000"/>
                    </a:srgbClr>
                  </a:outerShdw>
                </a:effectLst>
              </a:rPr>
              <a:t>Warning!</a:t>
            </a:r>
            <a:r>
              <a:rPr kumimoji="1" lang="ja-JP" altLang="en-US" sz="3600" b="1" dirty="0" smtClean="0">
                <a:ln w="12700">
                  <a:solidFill>
                    <a:schemeClr val="tx1"/>
                  </a:solidFill>
                  <a:prstDash val="solid"/>
                </a:ln>
                <a:solidFill>
                  <a:srgbClr val="FFFF00"/>
                </a:solidFill>
                <a:effectLst>
                  <a:outerShdw blurRad="41275" dist="20320" dir="1800000" algn="tl" rotWithShape="0">
                    <a:srgbClr val="000000">
                      <a:alpha val="40000"/>
                    </a:srgbClr>
                  </a:outerShdw>
                </a:effectLst>
              </a:rPr>
              <a:t>　</a:t>
            </a:r>
            <a:r>
              <a:rPr lang="en-US" altLang="ja-JP" sz="3600" dirty="0" smtClean="0">
                <a:solidFill>
                  <a:srgbClr val="0070C0"/>
                </a:solidFill>
              </a:rPr>
              <a:t>In order not to be considered as plagiarism</a:t>
            </a:r>
            <a:endParaRPr kumimoji="1" lang="ja-JP" altLang="en-US" sz="3600" dirty="0">
              <a:solidFill>
                <a:srgbClr val="0070C0"/>
              </a:solidFill>
            </a:endParaRPr>
          </a:p>
        </p:txBody>
      </p:sp>
      <p:sp>
        <p:nvSpPr>
          <p:cNvPr id="10" name="コンテンツ プレースホルダー 9"/>
          <p:cNvSpPr>
            <a:spLocks noGrp="1"/>
          </p:cNvSpPr>
          <p:nvPr>
            <p:ph idx="1"/>
          </p:nvPr>
        </p:nvSpPr>
        <p:spPr>
          <a:xfrm>
            <a:off x="611560" y="1772816"/>
            <a:ext cx="8229600" cy="4525963"/>
          </a:xfrm>
        </p:spPr>
        <p:txBody>
          <a:bodyPr>
            <a:normAutofit/>
          </a:bodyPr>
          <a:lstStyle/>
          <a:p>
            <a:pPr marL="0" indent="0">
              <a:buNone/>
            </a:pPr>
            <a:r>
              <a:rPr lang="en-US" altLang="ja-JP" dirty="0" smtClean="0">
                <a:solidFill>
                  <a:srgbClr val="0070C0"/>
                </a:solidFill>
              </a:rPr>
              <a:t>Patch writing</a:t>
            </a:r>
            <a:endParaRPr lang="ja-JP" altLang="en-US" dirty="0">
              <a:solidFill>
                <a:srgbClr val="0070C0"/>
              </a:solidFill>
            </a:endParaRPr>
          </a:p>
          <a:p>
            <a:pPr marL="0" indent="0">
              <a:buNone/>
            </a:pPr>
            <a:r>
              <a:rPr lang="en-US" altLang="ja-JP" sz="2400" dirty="0" smtClean="0"/>
              <a:t>The use of good English expressions by non-native English authors to make their sentences look better.</a:t>
            </a:r>
            <a:endParaRPr kumimoji="1" lang="en-US" altLang="ja-JP" sz="2400" dirty="0" smtClean="0"/>
          </a:p>
          <a:p>
            <a:pPr marL="0" indent="0">
              <a:buNone/>
            </a:pPr>
            <a:r>
              <a:rPr lang="ja-JP" altLang="en-US" sz="2400" dirty="0" smtClean="0"/>
              <a:t>⇒</a:t>
            </a:r>
            <a:r>
              <a:rPr lang="en-US" altLang="ja-JP" sz="2400" dirty="0" smtClean="0"/>
              <a:t>This is considered plagiarism in the West (detected by text checking software) </a:t>
            </a:r>
          </a:p>
          <a:p>
            <a:pPr marL="0" indent="0">
              <a:buNone/>
            </a:pPr>
            <a:r>
              <a:rPr kumimoji="1" lang="en-US" altLang="ja-JP" sz="2400" dirty="0" smtClean="0">
                <a:solidFill>
                  <a:srgbClr val="E55809"/>
                </a:solidFill>
              </a:rPr>
              <a:t>&lt;Measures&gt;</a:t>
            </a:r>
          </a:p>
          <a:p>
            <a:pPr marL="0" indent="0">
              <a:buNone/>
            </a:pPr>
            <a:r>
              <a:rPr lang="en-US" altLang="ja-JP" sz="2400" dirty="0" smtClean="0"/>
              <a:t>1. Put </a:t>
            </a:r>
            <a:r>
              <a:rPr lang="en-US" altLang="ja-JP" sz="2400" dirty="0" smtClean="0">
                <a:solidFill>
                  <a:srgbClr val="DF630F"/>
                </a:solidFill>
              </a:rPr>
              <a:t>quotation marks </a:t>
            </a:r>
            <a:r>
              <a:rPr lang="en-US" altLang="ja-JP" sz="2400" dirty="0" smtClean="0"/>
              <a:t>if using a word for word quote</a:t>
            </a:r>
            <a:endParaRPr kumimoji="1" lang="en-US" altLang="ja-JP" sz="2400" dirty="0" smtClean="0"/>
          </a:p>
          <a:p>
            <a:pPr marL="0" indent="0">
              <a:buNone/>
            </a:pPr>
            <a:r>
              <a:rPr lang="en-US" altLang="ja-JP" sz="2400" dirty="0" smtClean="0"/>
              <a:t>2. </a:t>
            </a:r>
            <a:r>
              <a:rPr lang="en-US" altLang="ja-JP" sz="2400" dirty="0" smtClean="0">
                <a:solidFill>
                  <a:srgbClr val="DF630F"/>
                </a:solidFill>
              </a:rPr>
              <a:t>Cite the reference </a:t>
            </a:r>
            <a:r>
              <a:rPr lang="en-US" altLang="ja-JP" sz="2400" dirty="0" smtClean="0"/>
              <a:t>if rewriting in your own words</a:t>
            </a:r>
            <a:endParaRPr kumimoji="1" lang="ja-JP" altLang="en-US" sz="2400" dirty="0"/>
          </a:p>
        </p:txBody>
      </p:sp>
      <p:sp>
        <p:nvSpPr>
          <p:cNvPr id="13" name="スライド番号プレースホルダー 12"/>
          <p:cNvSpPr>
            <a:spLocks noGrp="1"/>
          </p:cNvSpPr>
          <p:nvPr>
            <p:ph type="sldNum" sz="quarter" idx="12"/>
          </p:nvPr>
        </p:nvSpPr>
        <p:spPr/>
        <p:txBody>
          <a:bodyPr/>
          <a:lstStyle/>
          <a:p>
            <a:fld id="{DECD0A69-A759-4E7E-9AFB-B53CC0B44A41}" type="slidenum">
              <a:rPr kumimoji="1" lang="ja-JP" altLang="en-US" smtClean="0"/>
              <a:pPr/>
              <a:t>15</a:t>
            </a:fld>
            <a:endParaRPr kumimoji="1" lang="ja-JP" altLang="en-US" dirty="0"/>
          </a:p>
        </p:txBody>
      </p:sp>
      <p:pic>
        <p:nvPicPr>
          <p:cNvPr id="2053" name="Picture 5" descr="C:\Users\Kikuko\AppData\Local\Microsoft\Windows\Temporary Internet Files\Content.IE5\SYEH6S7N\MC9004113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480186"/>
            <a:ext cx="807325" cy="644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7865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fontScale="90000"/>
          </a:bodyPr>
          <a:lstStyle/>
          <a:p>
            <a:r>
              <a:rPr kumimoji="1" lang="ja-JP" altLang="en-US" sz="3600" b="1" dirty="0" smtClean="0">
                <a:ln w="12700">
                  <a:solidFill>
                    <a:schemeClr val="tx1"/>
                  </a:solidFill>
                  <a:prstDash val="solid"/>
                </a:ln>
                <a:solidFill>
                  <a:srgbClr val="FFFF00"/>
                </a:solidFill>
                <a:effectLst>
                  <a:outerShdw blurRad="41275" dist="20320" dir="1800000" algn="tl" rotWithShape="0">
                    <a:srgbClr val="000000">
                      <a:alpha val="40000"/>
                    </a:srgbClr>
                  </a:outerShdw>
                </a:effectLst>
              </a:rPr>
              <a:t>　　</a:t>
            </a:r>
            <a:r>
              <a:rPr kumimoji="1" lang="en-NZ" altLang="ja-JP" sz="3600" b="1" dirty="0" smtClean="0">
                <a:ln w="12700">
                  <a:solidFill>
                    <a:schemeClr val="tx1"/>
                  </a:solidFill>
                  <a:prstDash val="solid"/>
                </a:ln>
                <a:solidFill>
                  <a:srgbClr val="FFFF00"/>
                </a:solidFill>
                <a:effectLst>
                  <a:outerShdw blurRad="41275" dist="20320" dir="1800000" algn="tl" rotWithShape="0">
                    <a:srgbClr val="000000">
                      <a:alpha val="40000"/>
                    </a:srgbClr>
                  </a:outerShdw>
                </a:effectLst>
              </a:rPr>
              <a:t>Warning!</a:t>
            </a:r>
            <a:r>
              <a:rPr kumimoji="1" lang="ja-JP" altLang="en-US" sz="3600" b="1" dirty="0" smtClean="0">
                <a:ln w="12700">
                  <a:solidFill>
                    <a:schemeClr val="tx1"/>
                  </a:solidFill>
                  <a:prstDash val="solid"/>
                </a:ln>
                <a:solidFill>
                  <a:srgbClr val="FFFF00"/>
                </a:solidFill>
                <a:effectLst>
                  <a:outerShdw blurRad="41275" dist="20320" dir="1800000" algn="tl" rotWithShape="0">
                    <a:srgbClr val="000000">
                      <a:alpha val="40000"/>
                    </a:srgbClr>
                  </a:outerShdw>
                </a:effectLst>
              </a:rPr>
              <a:t>　</a:t>
            </a:r>
            <a:r>
              <a:rPr lang="en-US" altLang="ja-JP" sz="3600" dirty="0" smtClean="0">
                <a:solidFill>
                  <a:srgbClr val="0070C0"/>
                </a:solidFill>
              </a:rPr>
              <a:t>In order not to be considered as plagiarism</a:t>
            </a:r>
            <a:endParaRPr kumimoji="1" lang="ja-JP" altLang="en-US" sz="3600" dirty="0">
              <a:solidFill>
                <a:srgbClr val="0070C0"/>
              </a:solidFill>
            </a:endParaRPr>
          </a:p>
        </p:txBody>
      </p:sp>
      <p:sp>
        <p:nvSpPr>
          <p:cNvPr id="9" name="コンテンツ プレースホルダー 8"/>
          <p:cNvSpPr>
            <a:spLocks noGrp="1"/>
          </p:cNvSpPr>
          <p:nvPr>
            <p:ph idx="1"/>
          </p:nvPr>
        </p:nvSpPr>
        <p:spPr>
          <a:xfrm>
            <a:off x="611560" y="1772816"/>
            <a:ext cx="8229600" cy="4525963"/>
          </a:xfrm>
        </p:spPr>
        <p:txBody>
          <a:bodyPr>
            <a:normAutofit/>
          </a:bodyPr>
          <a:lstStyle/>
          <a:p>
            <a:pPr marL="0" indent="0">
              <a:buNone/>
            </a:pPr>
            <a:r>
              <a:rPr lang="en-US" altLang="ja-JP" dirty="0" smtClean="0">
                <a:solidFill>
                  <a:srgbClr val="0070C0"/>
                </a:solidFill>
              </a:rPr>
              <a:t>Self-</a:t>
            </a:r>
            <a:r>
              <a:rPr lang="en-NZ" altLang="ja-JP" dirty="0" smtClean="0">
                <a:solidFill>
                  <a:srgbClr val="0070C0"/>
                </a:solidFill>
              </a:rPr>
              <a:t>plagiarism</a:t>
            </a:r>
            <a:r>
              <a:rPr lang="en-US" altLang="ja-JP" dirty="0" smtClean="0">
                <a:solidFill>
                  <a:srgbClr val="0070C0"/>
                </a:solidFill>
              </a:rPr>
              <a:t> </a:t>
            </a:r>
            <a:endParaRPr lang="en-US" altLang="ja-JP" dirty="0">
              <a:solidFill>
                <a:srgbClr val="0070C0"/>
              </a:solidFill>
            </a:endParaRPr>
          </a:p>
          <a:p>
            <a:pPr marL="0" indent="0">
              <a:buNone/>
            </a:pPr>
            <a:r>
              <a:rPr lang="en-US" altLang="ja-JP" sz="2400" dirty="0" smtClean="0"/>
              <a:t>Re-submitting a work of yours that has been published previously without disclosing this fact to the new editors and readers is considered potential duplicate publication and potential copyright infringement</a:t>
            </a:r>
          </a:p>
          <a:p>
            <a:pPr marL="0" indent="0">
              <a:buNone/>
            </a:pPr>
            <a:r>
              <a:rPr kumimoji="1" lang="ja-JP" altLang="en-US" sz="2400" dirty="0" smtClean="0"/>
              <a:t>⇒</a:t>
            </a:r>
            <a:r>
              <a:rPr kumimoji="1" lang="en-US" altLang="ja-JP" sz="2400" dirty="0" smtClean="0"/>
              <a:t>Experts repeat their writings</a:t>
            </a:r>
          </a:p>
          <a:p>
            <a:pPr marL="0" indent="0">
              <a:buNone/>
            </a:pPr>
            <a:r>
              <a:rPr lang="en-US" altLang="ja-JP" sz="2400" dirty="0" smtClean="0">
                <a:solidFill>
                  <a:srgbClr val="E55809"/>
                </a:solidFill>
              </a:rPr>
              <a:t>&lt;Measures&gt;</a:t>
            </a:r>
            <a:endParaRPr lang="en-US" altLang="ja-JP" sz="2400" dirty="0">
              <a:solidFill>
                <a:srgbClr val="E55809"/>
              </a:solidFill>
            </a:endParaRPr>
          </a:p>
          <a:p>
            <a:pPr marL="0" indent="0">
              <a:buNone/>
            </a:pPr>
            <a:r>
              <a:rPr lang="en-US" altLang="ja-JP" sz="2400" dirty="0" smtClean="0"/>
              <a:t>Inform the new editor of the original publication just in case, and </a:t>
            </a:r>
            <a:r>
              <a:rPr lang="en-US" altLang="ja-JP" sz="2400" dirty="0" smtClean="0">
                <a:solidFill>
                  <a:srgbClr val="DF630F"/>
                </a:solidFill>
              </a:rPr>
              <a:t>cite it as a reference</a:t>
            </a:r>
            <a:endParaRPr kumimoji="1" lang="ja-JP" altLang="en-US" sz="2400" dirty="0">
              <a:solidFill>
                <a:srgbClr val="DF630F"/>
              </a:solidFill>
            </a:endParaRPr>
          </a:p>
        </p:txBody>
      </p:sp>
      <p:sp>
        <p:nvSpPr>
          <p:cNvPr id="13" name="スライド番号プレースホルダー 12"/>
          <p:cNvSpPr>
            <a:spLocks noGrp="1"/>
          </p:cNvSpPr>
          <p:nvPr>
            <p:ph type="sldNum" sz="quarter" idx="12"/>
          </p:nvPr>
        </p:nvSpPr>
        <p:spPr/>
        <p:txBody>
          <a:bodyPr/>
          <a:lstStyle/>
          <a:p>
            <a:fld id="{DECD0A69-A759-4E7E-9AFB-B53CC0B44A41}" type="slidenum">
              <a:rPr kumimoji="1" lang="ja-JP" altLang="en-US" smtClean="0"/>
              <a:pPr/>
              <a:t>16</a:t>
            </a:fld>
            <a:endParaRPr kumimoji="1" lang="ja-JP" altLang="en-US" dirty="0"/>
          </a:p>
        </p:txBody>
      </p:sp>
      <p:pic>
        <p:nvPicPr>
          <p:cNvPr id="11" name="Picture 5" descr="C:\Users\Kikuko\AppData\Local\Microsoft\Windows\Temporary Internet Files\Content.IE5\SYEH6S7N\MC9004113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3568" y="480186"/>
            <a:ext cx="807325" cy="644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25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467544" y="2924944"/>
            <a:ext cx="8424936" cy="151216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正方形/長方形 3"/>
          <p:cNvSpPr/>
          <p:nvPr/>
        </p:nvSpPr>
        <p:spPr>
          <a:xfrm rot="10800000">
            <a:off x="323528" y="548680"/>
            <a:ext cx="8568952" cy="828092"/>
          </a:xfrm>
          <a:prstGeom prst="rect">
            <a:avLst/>
          </a:prstGeom>
          <a:gradFill flip="none" rotWithShape="1">
            <a:gsLst>
              <a:gs pos="13000">
                <a:schemeClr val="tx1">
                  <a:lumMod val="65000"/>
                  <a:lumOff val="35000"/>
                </a:schemeClr>
              </a:gs>
              <a:gs pos="6000">
                <a:schemeClr val="tx1">
                  <a:lumMod val="75000"/>
                  <a:lumOff val="25000"/>
                </a:schemeClr>
              </a:gs>
              <a:gs pos="0">
                <a:schemeClr val="tx1"/>
              </a:gs>
              <a:gs pos="19000">
                <a:schemeClr val="bg1">
                  <a:lumMod val="65000"/>
                </a:schemeClr>
              </a:gs>
              <a:gs pos="42000">
                <a:schemeClr val="bg1">
                  <a:lumMod val="85000"/>
                </a:schemeClr>
              </a:gs>
              <a:gs pos="100000">
                <a:schemeClr val="bg1"/>
              </a:gs>
            </a:gsLst>
            <a:lin ang="10800000" scaled="0"/>
            <a:tileRect/>
          </a:gra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タイトル 4"/>
          <p:cNvSpPr>
            <a:spLocks noGrp="1"/>
          </p:cNvSpPr>
          <p:nvPr>
            <p:ph type="title"/>
          </p:nvPr>
        </p:nvSpPr>
        <p:spPr/>
        <p:txBody>
          <a:bodyPr>
            <a:normAutofit/>
          </a:bodyPr>
          <a:lstStyle/>
          <a:p>
            <a:r>
              <a:rPr lang="en-US" altLang="ja-JP" sz="3600" dirty="0" smtClean="0">
                <a:solidFill>
                  <a:schemeClr val="accent1"/>
                </a:solidFill>
              </a:rPr>
              <a:t>           Determination of FFP is difficult</a:t>
            </a:r>
            <a:endParaRPr kumimoji="1" lang="ja-JP" altLang="en-US" sz="3600" dirty="0">
              <a:solidFill>
                <a:schemeClr val="accent1"/>
              </a:solidFill>
            </a:endParaRPr>
          </a:p>
        </p:txBody>
      </p:sp>
      <p:sp>
        <p:nvSpPr>
          <p:cNvPr id="3" name="コンテンツ プレースホルダー 2"/>
          <p:cNvSpPr>
            <a:spLocks noGrp="1"/>
          </p:cNvSpPr>
          <p:nvPr>
            <p:ph idx="1"/>
          </p:nvPr>
        </p:nvSpPr>
        <p:spPr>
          <a:xfrm>
            <a:off x="499336" y="1537221"/>
            <a:ext cx="8399276" cy="5141168"/>
          </a:xfrm>
        </p:spPr>
        <p:txBody>
          <a:bodyPr>
            <a:normAutofit fontScale="85000" lnSpcReduction="20000"/>
          </a:bodyPr>
          <a:lstStyle/>
          <a:p>
            <a:pPr marL="0" indent="0">
              <a:buNone/>
            </a:pPr>
            <a:r>
              <a:rPr lang="en-US" altLang="ja-JP" sz="3400" dirty="0" smtClean="0">
                <a:latin typeface="+mj-lt"/>
              </a:rPr>
              <a:t>Did the author inadvertently forget to make a citation</a:t>
            </a:r>
            <a:r>
              <a:rPr lang="ja-JP" altLang="en-US" sz="3400" dirty="0" smtClean="0">
                <a:latin typeface="+mj-lt"/>
              </a:rPr>
              <a:t> </a:t>
            </a:r>
            <a:r>
              <a:rPr lang="en-US" altLang="ja-JP" sz="3400" dirty="0" smtClean="0">
                <a:latin typeface="+mj-lt"/>
              </a:rPr>
              <a:t>(honest</a:t>
            </a:r>
            <a:r>
              <a:rPr lang="ja-JP" altLang="en-US" sz="3400" dirty="0" smtClean="0">
                <a:latin typeface="+mj-lt"/>
              </a:rPr>
              <a:t> </a:t>
            </a:r>
            <a:r>
              <a:rPr lang="en-US" altLang="ja-JP" sz="3400" dirty="0" smtClean="0">
                <a:latin typeface="+mj-lt"/>
              </a:rPr>
              <a:t>error)?</a:t>
            </a:r>
            <a:r>
              <a:rPr lang="ja-JP" altLang="en-US" sz="3400" dirty="0" smtClean="0">
                <a:latin typeface="+mj-lt"/>
              </a:rPr>
              <a:t> </a:t>
            </a:r>
            <a:r>
              <a:rPr lang="en-US" altLang="ja-JP" sz="3400" dirty="0" smtClean="0">
                <a:latin typeface="+mj-lt"/>
              </a:rPr>
              <a:t>Was it deliberate? Cases are often not spelled out in black and white.</a:t>
            </a:r>
          </a:p>
          <a:p>
            <a:pPr marL="0" indent="0">
              <a:buNone/>
            </a:pPr>
            <a:endParaRPr lang="en-US" altLang="ja-JP" dirty="0" smtClean="0">
              <a:latin typeface="+mj-lt"/>
            </a:endParaRPr>
          </a:p>
          <a:p>
            <a:pPr marL="0" indent="0">
              <a:buNone/>
            </a:pPr>
            <a:r>
              <a:rPr lang="en-US" altLang="ja-JP" sz="3400" dirty="0" smtClean="0">
                <a:latin typeface="+mj-lt"/>
                <a:ea typeface="HG丸ｺﾞｼｯｸM-PRO" panose="020F0600000000000000" pitchFamily="50" charset="-128"/>
              </a:rPr>
              <a:t>Fraud is nothing for you to be concerned with?</a:t>
            </a:r>
          </a:p>
          <a:p>
            <a:pPr marL="0" indent="0">
              <a:buNone/>
            </a:pPr>
            <a:r>
              <a:rPr lang="en-US" altLang="ja-JP" sz="3400" dirty="0" smtClean="0">
                <a:latin typeface="+mj-lt"/>
                <a:ea typeface="HG丸ｺﾞｼｯｸM-PRO" panose="020F0600000000000000" pitchFamily="50" charset="-128"/>
              </a:rPr>
              <a:t>You can't assume that you won't be suddenly suspected of fraud one day.</a:t>
            </a:r>
          </a:p>
          <a:p>
            <a:pPr marL="0" indent="0">
              <a:buNone/>
            </a:pPr>
            <a:endParaRPr lang="en-US" altLang="ja-JP" sz="3400" dirty="0" smtClean="0">
              <a:solidFill>
                <a:srgbClr val="E55809"/>
              </a:solidFill>
              <a:latin typeface="+mj-lt"/>
              <a:ea typeface="HG丸ｺﾞｼｯｸM-PRO" panose="020F0600000000000000" pitchFamily="50" charset="-128"/>
            </a:endParaRPr>
          </a:p>
          <a:p>
            <a:pPr marL="0" indent="0">
              <a:buNone/>
            </a:pPr>
            <a:r>
              <a:rPr lang="en-US" altLang="ja-JP" dirty="0" smtClean="0">
                <a:solidFill>
                  <a:srgbClr val="E55809"/>
                </a:solidFill>
                <a:latin typeface="+mj-lt"/>
              </a:rPr>
              <a:t>&lt;Measures&gt;</a:t>
            </a:r>
            <a:endParaRPr lang="en-US" altLang="ja-JP" dirty="0">
              <a:solidFill>
                <a:srgbClr val="E55809"/>
              </a:solidFill>
              <a:latin typeface="+mj-lt"/>
            </a:endParaRPr>
          </a:p>
          <a:p>
            <a:pPr marL="0" lvl="0" indent="0">
              <a:buNone/>
            </a:pPr>
            <a:r>
              <a:rPr lang="en-US" altLang="ja-JP" dirty="0" smtClean="0">
                <a:solidFill>
                  <a:prstClr val="black"/>
                </a:solidFill>
                <a:latin typeface="+mj-lt"/>
              </a:rPr>
              <a:t>1. First, consult with a trusted faculty member or friend</a:t>
            </a:r>
            <a:endParaRPr lang="ja-JP" altLang="en-US" dirty="0">
              <a:solidFill>
                <a:prstClr val="black"/>
              </a:solidFill>
              <a:latin typeface="+mj-lt"/>
            </a:endParaRPr>
          </a:p>
          <a:p>
            <a:pPr marL="0" lvl="0" indent="0">
              <a:buNone/>
            </a:pPr>
            <a:r>
              <a:rPr lang="en-US" altLang="ja-JP" dirty="0" smtClean="0">
                <a:solidFill>
                  <a:prstClr val="black"/>
                </a:solidFill>
                <a:latin typeface="+mj-lt"/>
              </a:rPr>
              <a:t>2. Create research notes to detail the research process</a:t>
            </a:r>
            <a:endParaRPr lang="ja-JP" altLang="en-US" dirty="0">
              <a:solidFill>
                <a:prstClr val="black"/>
              </a:solidFill>
              <a:latin typeface="+mj-lt"/>
            </a:endParaRPr>
          </a:p>
          <a:p>
            <a:pPr marL="0" lvl="0" indent="0">
              <a:buNone/>
            </a:pPr>
            <a:r>
              <a:rPr lang="en-US" altLang="ja-JP" sz="2800" dirty="0" smtClean="0">
                <a:solidFill>
                  <a:prstClr val="black"/>
                </a:solidFill>
                <a:latin typeface="+mj-lt"/>
              </a:rPr>
              <a:t>Research notes prove that the data is yours, and also serve as a means of defense should you be suspected of fraud</a:t>
            </a:r>
            <a:endParaRPr kumimoji="1" lang="ja-JP" altLang="en-US" dirty="0">
              <a:latin typeface="+mj-lt"/>
            </a:endParaRPr>
          </a:p>
        </p:txBody>
      </p:sp>
      <p:sp>
        <p:nvSpPr>
          <p:cNvPr id="8" name="スライド番号プレースホルダー 7"/>
          <p:cNvSpPr>
            <a:spLocks noGrp="1"/>
          </p:cNvSpPr>
          <p:nvPr>
            <p:ph type="sldNum" sz="quarter" idx="12"/>
          </p:nvPr>
        </p:nvSpPr>
        <p:spPr/>
        <p:txBody>
          <a:bodyPr/>
          <a:lstStyle/>
          <a:p>
            <a:fld id="{DECD0A69-A759-4E7E-9AFB-B53CC0B44A41}" type="slidenum">
              <a:rPr kumimoji="1" lang="ja-JP" altLang="en-US" smtClean="0"/>
              <a:pPr/>
              <a:t>17</a:t>
            </a:fld>
            <a:endParaRPr kumimoji="1" lang="ja-JP" altLang="en-US" dirty="0"/>
          </a:p>
        </p:txBody>
      </p:sp>
      <p:sp>
        <p:nvSpPr>
          <p:cNvPr id="9" name="コンテンツ プレースホルダー 5"/>
          <p:cNvSpPr txBox="1">
            <a:spLocks/>
          </p:cNvSpPr>
          <p:nvPr/>
        </p:nvSpPr>
        <p:spPr>
          <a:xfrm>
            <a:off x="4566726" y="1844824"/>
            <a:ext cx="4038600" cy="452596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endParaRPr lang="ja-JP" altLang="en-US" dirty="0"/>
          </a:p>
        </p:txBody>
      </p:sp>
    </p:spTree>
    <p:extLst>
      <p:ext uri="{BB962C8B-B14F-4D97-AF65-F5344CB8AC3E}">
        <p14:creationId xmlns:p14="http://schemas.microsoft.com/office/powerpoint/2010/main" val="3928927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3013" y="-149381"/>
            <a:ext cx="8229600" cy="1143000"/>
          </a:xfrm>
        </p:spPr>
        <p:txBody>
          <a:bodyPr>
            <a:noAutofit/>
          </a:bodyPr>
          <a:lstStyle/>
          <a:p>
            <a:r>
              <a:rPr lang="en-US" altLang="ja-JP" sz="3600" dirty="0" smtClean="0">
                <a:solidFill>
                  <a:schemeClr val="accent1"/>
                </a:solidFill>
              </a:rPr>
              <a:t>What are misconduct issues in research?</a:t>
            </a:r>
            <a:endParaRPr kumimoji="1" lang="ja-JP" altLang="en-US" sz="3600" dirty="0">
              <a:solidFill>
                <a:schemeClr val="accent1"/>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527472539"/>
              </p:ext>
            </p:extLst>
          </p:nvPr>
        </p:nvGraphicFramePr>
        <p:xfrm>
          <a:off x="467544" y="1196752"/>
          <a:ext cx="8229600" cy="4999454"/>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1397114">
                <a:tc>
                  <a:txBody>
                    <a:bodyPr/>
                    <a:lstStyle/>
                    <a:p>
                      <a:pPr algn="ctr"/>
                      <a:r>
                        <a:rPr kumimoji="1" lang="en-NZ" altLang="ja-JP" dirty="0" smtClean="0">
                          <a:solidFill>
                            <a:schemeClr val="bg1">
                              <a:lumMod val="85000"/>
                            </a:schemeClr>
                          </a:solidFill>
                        </a:rPr>
                        <a:t>Unethical</a:t>
                      </a:r>
                      <a:endParaRPr kumimoji="1" lang="en-US" altLang="ja-JP" dirty="0" smtClean="0">
                        <a:solidFill>
                          <a:schemeClr val="bg1">
                            <a:lumMod val="85000"/>
                          </a:schemeClr>
                        </a:solidFill>
                      </a:endParaRPr>
                    </a:p>
                    <a:p>
                      <a:pPr algn="ctr"/>
                      <a:r>
                        <a:rPr kumimoji="1" lang="en-NZ" altLang="ja-JP" dirty="0" smtClean="0">
                          <a:solidFill>
                            <a:schemeClr val="bg1">
                              <a:lumMod val="85000"/>
                            </a:schemeClr>
                          </a:solidFill>
                        </a:rPr>
                        <a:t>study design</a:t>
                      </a:r>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r>
                        <a:rPr kumimoji="1" lang="en-NZ" altLang="ja-JP" dirty="0" smtClean="0">
                          <a:solidFill>
                            <a:schemeClr val="bg1">
                              <a:lumMod val="85000"/>
                            </a:schemeClr>
                          </a:solidFill>
                        </a:rPr>
                        <a:t>Improper analysis</a:t>
                      </a:r>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NZ" altLang="ja-JP" dirty="0" smtClean="0">
                          <a:solidFill>
                            <a:schemeClr val="bg1">
                              <a:lumMod val="85000"/>
                            </a:schemeClr>
                          </a:solidFill>
                        </a:rPr>
                        <a:t>Falsification</a:t>
                      </a:r>
                      <a:endParaRPr kumimoji="1" lang="en-US" altLang="ja-JP" dirty="0" smtClean="0">
                        <a:solidFill>
                          <a:schemeClr val="bg1">
                            <a:lumMod val="85000"/>
                          </a:schemeClr>
                        </a:solidFill>
                      </a:endParaRPr>
                    </a:p>
                    <a:p>
                      <a:endParaRPr kumimoji="1" lang="ja-JP" altLang="en-US" dirty="0">
                        <a:solidFill>
                          <a:schemeClr val="bg1">
                            <a:lumMod val="85000"/>
                          </a:schemeClr>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Improper</a:t>
                      </a:r>
                      <a:r>
                        <a:rPr kumimoji="1" lang="en-US" altLang="ja-JP" baseline="0" dirty="0" smtClean="0"/>
                        <a:t> authorship</a:t>
                      </a:r>
                      <a:endParaRPr kumimoji="1" lang="en-US" altLang="ja-JP" dirty="0" smtClean="0"/>
                    </a:p>
                    <a:p>
                      <a:endParaRPr kumimoji="1" lang="ja-JP" altLang="en-US" dirty="0"/>
                    </a:p>
                  </a:txBody>
                  <a:tcPr/>
                </a:tc>
                <a:tc>
                  <a:txBody>
                    <a:bodyPr/>
                    <a:lstStyle/>
                    <a:p>
                      <a:r>
                        <a:rPr kumimoji="1" lang="en-NZ" altLang="ja-JP" dirty="0" smtClean="0">
                          <a:solidFill>
                            <a:schemeClr val="tx1"/>
                          </a:solidFill>
                        </a:rPr>
                        <a:t>Divided publication</a:t>
                      </a:r>
                      <a:r>
                        <a:rPr kumimoji="1" lang="ja-JP" altLang="en-US" baseline="0" dirty="0" smtClean="0">
                          <a:solidFill>
                            <a:schemeClr val="tx1"/>
                          </a:solidFill>
                        </a:rPr>
                        <a:t> </a:t>
                      </a:r>
                      <a:r>
                        <a:rPr kumimoji="1" lang="en-US" altLang="ja-JP" baseline="0" dirty="0" smtClean="0">
                          <a:solidFill>
                            <a:schemeClr val="tx1"/>
                          </a:solidFill>
                        </a:rPr>
                        <a:t>/ </a:t>
                      </a:r>
                      <a:r>
                        <a:rPr kumimoji="1" lang="en-NZ" altLang="ja-JP" dirty="0" smtClean="0">
                          <a:solidFill>
                            <a:schemeClr val="tx1"/>
                          </a:solidFill>
                        </a:rPr>
                        <a:t>Salami science</a:t>
                      </a:r>
                      <a:endParaRPr kumimoji="1" lang="en-US" altLang="ja-JP" dirty="0" smtClean="0">
                        <a:solidFill>
                          <a:schemeClr val="tx1"/>
                        </a:solidFill>
                      </a:endParaRPr>
                    </a:p>
                  </a:txBody>
                  <a:tcPr/>
                </a:tc>
              </a:tr>
              <a:tr h="1986900">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en-NZ" altLang="ja-JP" dirty="0" smtClean="0">
                          <a:solidFill>
                            <a:schemeClr val="bg1">
                              <a:lumMod val="85000"/>
                            </a:schemeClr>
                          </a:solidFill>
                        </a:rPr>
                        <a:t>No consent</a:t>
                      </a:r>
                      <a:r>
                        <a:rPr kumimoji="1" lang="en-NZ" altLang="ja-JP" baseline="0" dirty="0" smtClean="0">
                          <a:solidFill>
                            <a:schemeClr val="bg1">
                              <a:lumMod val="85000"/>
                            </a:schemeClr>
                          </a:solidFill>
                        </a:rPr>
                        <a:t> of r</a:t>
                      </a:r>
                      <a:r>
                        <a:rPr kumimoji="1" lang="en-NZ" altLang="ja-JP" dirty="0" smtClean="0">
                          <a:solidFill>
                            <a:schemeClr val="bg1">
                              <a:lumMod val="85000"/>
                            </a:schemeClr>
                          </a:solidFill>
                        </a:rPr>
                        <a:t>esearch participants</a:t>
                      </a:r>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en-NZ" altLang="ja-JP" dirty="0" smtClean="0">
                          <a:solidFill>
                            <a:schemeClr val="bg1">
                              <a:lumMod val="85000"/>
                            </a:schemeClr>
                          </a:solidFill>
                        </a:rPr>
                        <a:t>Fabrication</a:t>
                      </a:r>
                      <a:endParaRPr kumimoji="1" lang="en-US" altLang="ja-JP" dirty="0" smtClean="0">
                        <a:solidFill>
                          <a:schemeClr val="bg1">
                            <a:lumMod val="85000"/>
                          </a:schemeClr>
                        </a:solidFill>
                      </a:endParaRPr>
                    </a:p>
                    <a:p>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en-NZ" altLang="ja-JP" dirty="0" smtClean="0">
                          <a:solidFill>
                            <a:schemeClr val="bg1">
                              <a:lumMod val="85000"/>
                            </a:schemeClr>
                          </a:solidFill>
                        </a:rPr>
                        <a:t>Plagiarism</a:t>
                      </a:r>
                      <a:endParaRPr kumimoji="1" lang="ja-JP" altLang="en-US" dirty="0" smtClean="0">
                        <a:solidFill>
                          <a:schemeClr val="bg1">
                            <a:lumMod val="85000"/>
                          </a:schemeClr>
                        </a:solidFill>
                      </a:endParaRPr>
                    </a:p>
                    <a:p>
                      <a:endParaRPr kumimoji="1" lang="ja-JP" altLang="en-US" dirty="0">
                        <a:solidFill>
                          <a:schemeClr val="bg1">
                            <a:lumMod val="85000"/>
                          </a:schemeClr>
                        </a:solidFill>
                      </a:endParaRPr>
                    </a:p>
                  </a:txBody>
                  <a:tcPr/>
                </a:tc>
                <a:tc>
                  <a:txBody>
                    <a:bodyPr/>
                    <a:lstStyle/>
                    <a:p>
                      <a:endParaRPr kumimoji="1" lang="en-US" altLang="ja-JP" dirty="0" smtClean="0"/>
                    </a:p>
                    <a:p>
                      <a:endParaRPr kumimoji="1" lang="en-US" altLang="ja-JP" dirty="0" smtClean="0"/>
                    </a:p>
                    <a:p>
                      <a:endParaRPr kumimoji="1" lang="en-US" altLang="ja-JP" dirty="0" smtClean="0"/>
                    </a:p>
                    <a:p>
                      <a:pPr algn="ctr"/>
                      <a:r>
                        <a:rPr kumimoji="1" lang="en-NZ" altLang="ja-JP" dirty="0" smtClean="0"/>
                        <a:t>Overlapping publication</a:t>
                      </a:r>
                      <a:endParaRPr kumimoji="1" lang="en-US" altLang="ja-JP" dirty="0" smtClean="0"/>
                    </a:p>
                  </a:txBody>
                  <a:tcPr/>
                </a:tc>
                <a:tc>
                  <a:txBody>
                    <a:bodyPr/>
                    <a:lstStyle/>
                    <a:p>
                      <a:endParaRPr kumimoji="1" lang="en-US" altLang="ja-JP" dirty="0" smtClean="0"/>
                    </a:p>
                    <a:p>
                      <a:endParaRPr kumimoji="1" lang="en-US" altLang="ja-JP"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Selective/non-publication</a:t>
                      </a:r>
                      <a:endParaRPr kumimoji="1" lang="ja-JP" altLang="en-US" sz="1400" dirty="0" smtClean="0"/>
                    </a:p>
                    <a:p>
                      <a:endParaRPr kumimoji="1" lang="ja-JP" altLang="en-US" dirty="0"/>
                    </a:p>
                  </a:txBody>
                  <a:tcPr/>
                </a:tc>
              </a:tr>
              <a:tr h="1397114">
                <a:tc>
                  <a:txBody>
                    <a:bodyPr/>
                    <a:lstStyle/>
                    <a:p>
                      <a:pPr algn="ctr"/>
                      <a:r>
                        <a:rPr kumimoji="1" lang="en-NZ" altLang="ja-JP" sz="2000" b="1" dirty="0" smtClean="0">
                          <a:solidFill>
                            <a:schemeClr val="bg1">
                              <a:lumMod val="85000"/>
                            </a:schemeClr>
                          </a:solidFill>
                        </a:rPr>
                        <a:t>Research participant protection</a:t>
                      </a:r>
                      <a:endParaRPr kumimoji="1" lang="en-US" altLang="ja-JP" sz="2000" b="1" dirty="0" smtClean="0">
                        <a:solidFill>
                          <a:schemeClr val="bg1">
                            <a:lumMod val="85000"/>
                          </a:schemeClr>
                        </a:solidFill>
                      </a:endParaRPr>
                    </a:p>
                    <a:p>
                      <a:pPr algn="ctr"/>
                      <a:r>
                        <a:rPr kumimoji="1" lang="en-NZ" altLang="ja-JP" sz="2000" b="1" dirty="0" smtClean="0">
                          <a:solidFill>
                            <a:schemeClr val="bg1">
                              <a:lumMod val="85000"/>
                            </a:schemeClr>
                          </a:solidFill>
                        </a:rPr>
                        <a:t>(Research ethics)</a:t>
                      </a:r>
                      <a:endParaRPr kumimoji="1" lang="ja-JP" altLang="en-US" sz="2000" b="1" dirty="0">
                        <a:solidFill>
                          <a:schemeClr val="bg1">
                            <a:lumMod val="85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en-NZ" altLang="ja-JP" sz="2000" b="1" dirty="0" smtClean="0">
                          <a:solidFill>
                            <a:schemeClr val="bg1">
                              <a:lumMod val="85000"/>
                            </a:schemeClr>
                          </a:solidFill>
                        </a:rPr>
                        <a:t>Scientific misconduct</a:t>
                      </a:r>
                      <a:endParaRPr kumimoji="1" lang="ja-JP" altLang="en-US" sz="2000" b="1" dirty="0">
                        <a:solidFill>
                          <a:schemeClr val="bg1">
                            <a:lumMod val="85000"/>
                          </a:schemeClr>
                        </a:solidFill>
                      </a:endParaRPr>
                    </a:p>
                  </a:txBody>
                  <a:tcPr>
                    <a:lnL w="12700" cap="flat" cmpd="sng" algn="ctr">
                      <a:noFill/>
                      <a:prstDash val="solid"/>
                      <a:round/>
                      <a:headEnd type="none" w="med" len="med"/>
                      <a:tailEnd type="none" w="med" len="med"/>
                    </a:lnL>
                  </a:tcPr>
                </a:tc>
                <a:tc hMerge="1">
                  <a:txBody>
                    <a:bodyPr/>
                    <a:lstStyle/>
                    <a:p>
                      <a:endParaRPr kumimoji="1" lang="ja-JP" altLang="en-US" dirty="0"/>
                    </a:p>
                  </a:txBody>
                  <a:tcPr/>
                </a:tc>
                <a:tc gridSpan="2">
                  <a:txBody>
                    <a:bodyPr/>
                    <a:lstStyle/>
                    <a:p>
                      <a:pPr algn="ctr"/>
                      <a:r>
                        <a:rPr kumimoji="1" lang="en-NZ" altLang="ja-JP" sz="2000" b="1" dirty="0" smtClean="0">
                          <a:solidFill>
                            <a:srgbClr val="009900"/>
                          </a:solidFill>
                        </a:rPr>
                        <a:t>Publication ethics</a:t>
                      </a:r>
                      <a:endParaRPr kumimoji="1" lang="ja-JP" altLang="en-US" sz="2000" b="1" dirty="0">
                        <a:solidFill>
                          <a:srgbClr val="009900"/>
                        </a:solidFill>
                      </a:endParaRPr>
                    </a:p>
                  </a:txBody>
                  <a:tcPr/>
                </a:tc>
                <a:tc hMerge="1">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a:xfrm>
            <a:off x="6563544" y="5952902"/>
            <a:ext cx="2133600" cy="365125"/>
          </a:xfrm>
        </p:spPr>
        <p:txBody>
          <a:bodyPr/>
          <a:lstStyle/>
          <a:p>
            <a:fld id="{DECD0A69-A759-4E7E-9AFB-B53CC0B44A41}" type="slidenum">
              <a:rPr kumimoji="1" lang="ja-JP" altLang="en-US" smtClean="0"/>
              <a:pPr/>
              <a:t>18</a:t>
            </a:fld>
            <a:endParaRPr kumimoji="1" lang="ja-JP" altLang="en-US" dirty="0"/>
          </a:p>
        </p:txBody>
      </p:sp>
      <p:cxnSp>
        <p:nvCxnSpPr>
          <p:cNvPr id="6" name="直線矢印コネクタ 5"/>
          <p:cNvCxnSpPr/>
          <p:nvPr/>
        </p:nvCxnSpPr>
        <p:spPr>
          <a:xfrm>
            <a:off x="566590" y="2737520"/>
            <a:ext cx="81922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77888" y="2275855"/>
            <a:ext cx="2376264" cy="400110"/>
          </a:xfrm>
          <a:prstGeom prst="rect">
            <a:avLst/>
          </a:prstGeom>
          <a:noFill/>
        </p:spPr>
        <p:txBody>
          <a:bodyPr wrap="square" rtlCol="0">
            <a:spAutoFit/>
          </a:bodyPr>
          <a:lstStyle/>
          <a:p>
            <a:r>
              <a:rPr kumimoji="1" lang="en-NZ" altLang="ja-JP" sz="2000" b="1" dirty="0" smtClean="0">
                <a:solidFill>
                  <a:srgbClr val="0070C0"/>
                </a:solidFill>
              </a:rPr>
              <a:t>Research plan</a:t>
            </a:r>
            <a:endParaRPr kumimoji="1" lang="ja-JP" altLang="en-US" sz="2000" b="1" dirty="0">
              <a:solidFill>
                <a:srgbClr val="0070C0"/>
              </a:solidFill>
            </a:endParaRPr>
          </a:p>
        </p:txBody>
      </p:sp>
      <p:sp>
        <p:nvSpPr>
          <p:cNvPr id="10" name="テキスト ボックス 9"/>
          <p:cNvSpPr txBox="1"/>
          <p:nvPr/>
        </p:nvSpPr>
        <p:spPr>
          <a:xfrm>
            <a:off x="1053952" y="2767136"/>
            <a:ext cx="2376264" cy="400110"/>
          </a:xfrm>
          <a:prstGeom prst="rect">
            <a:avLst/>
          </a:prstGeom>
          <a:noFill/>
        </p:spPr>
        <p:txBody>
          <a:bodyPr wrap="square" rtlCol="0">
            <a:spAutoFit/>
          </a:bodyPr>
          <a:lstStyle/>
          <a:p>
            <a:r>
              <a:rPr kumimoji="1" lang="en-NZ" altLang="ja-JP" sz="2000" b="1" dirty="0" smtClean="0">
                <a:solidFill>
                  <a:srgbClr val="0070C0"/>
                </a:solidFill>
              </a:rPr>
              <a:t>Implementation</a:t>
            </a:r>
            <a:endParaRPr kumimoji="1" lang="ja-JP" altLang="en-US" sz="2000" b="1" dirty="0">
              <a:solidFill>
                <a:srgbClr val="0070C0"/>
              </a:solidFill>
            </a:endParaRPr>
          </a:p>
        </p:txBody>
      </p:sp>
      <p:sp>
        <p:nvSpPr>
          <p:cNvPr id="11" name="テキスト ボックス 10"/>
          <p:cNvSpPr txBox="1"/>
          <p:nvPr/>
        </p:nvSpPr>
        <p:spPr>
          <a:xfrm>
            <a:off x="2230341" y="2279581"/>
            <a:ext cx="2376264" cy="400110"/>
          </a:xfrm>
          <a:prstGeom prst="rect">
            <a:avLst/>
          </a:prstGeom>
          <a:noFill/>
        </p:spPr>
        <p:txBody>
          <a:bodyPr wrap="square" rtlCol="0">
            <a:spAutoFit/>
          </a:bodyPr>
          <a:lstStyle/>
          <a:p>
            <a:r>
              <a:rPr lang="en-NZ" altLang="ja-JP" sz="2000" b="1" dirty="0" smtClean="0">
                <a:solidFill>
                  <a:srgbClr val="0070C0"/>
                </a:solidFill>
              </a:rPr>
              <a:t>Analysis and writing</a:t>
            </a:r>
            <a:endParaRPr kumimoji="1" lang="ja-JP" altLang="en-US" sz="2000" b="1" dirty="0">
              <a:solidFill>
                <a:srgbClr val="0070C0"/>
              </a:solidFill>
            </a:endParaRPr>
          </a:p>
        </p:txBody>
      </p:sp>
      <p:sp>
        <p:nvSpPr>
          <p:cNvPr id="12" name="テキスト ボックス 11"/>
          <p:cNvSpPr txBox="1"/>
          <p:nvPr/>
        </p:nvSpPr>
        <p:spPr>
          <a:xfrm>
            <a:off x="5446440" y="2275854"/>
            <a:ext cx="3024336" cy="400110"/>
          </a:xfrm>
          <a:prstGeom prst="rect">
            <a:avLst/>
          </a:prstGeom>
          <a:noFill/>
        </p:spPr>
        <p:txBody>
          <a:bodyPr wrap="square" rtlCol="0">
            <a:spAutoFit/>
          </a:bodyPr>
          <a:lstStyle/>
          <a:p>
            <a:r>
              <a:rPr lang="en-NZ" altLang="ja-JP" sz="2000" b="1" dirty="0" smtClean="0">
                <a:solidFill>
                  <a:srgbClr val="0070C0"/>
                </a:solidFill>
              </a:rPr>
              <a:t>Reporting and publishing</a:t>
            </a:r>
            <a:endParaRPr kumimoji="1" lang="ja-JP" altLang="en-US" sz="2000" b="1" dirty="0">
              <a:solidFill>
                <a:srgbClr val="0070C0"/>
              </a:solidFill>
            </a:endParaRPr>
          </a:p>
        </p:txBody>
      </p:sp>
      <p:sp>
        <p:nvSpPr>
          <p:cNvPr id="27" name="正方形/長方形 26"/>
          <p:cNvSpPr/>
          <p:nvPr/>
        </p:nvSpPr>
        <p:spPr>
          <a:xfrm>
            <a:off x="7120626" y="3313584"/>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正方形/長方形 27"/>
          <p:cNvSpPr/>
          <p:nvPr/>
        </p:nvSpPr>
        <p:spPr>
          <a:xfrm>
            <a:off x="5554452" y="976162"/>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正方形/長方形 28"/>
          <p:cNvSpPr/>
          <p:nvPr/>
        </p:nvSpPr>
        <p:spPr>
          <a:xfrm>
            <a:off x="5545424" y="3317893"/>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正方形/長方形 29"/>
          <p:cNvSpPr/>
          <p:nvPr/>
        </p:nvSpPr>
        <p:spPr>
          <a:xfrm>
            <a:off x="7120626" y="976162"/>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8" name="グループ化 17"/>
          <p:cNvGrpSpPr/>
          <p:nvPr/>
        </p:nvGrpSpPr>
        <p:grpSpPr>
          <a:xfrm>
            <a:off x="539552" y="6165304"/>
            <a:ext cx="8048202" cy="545259"/>
            <a:chOff x="556246" y="5837919"/>
            <a:chExt cx="8048202" cy="545259"/>
          </a:xfrm>
        </p:grpSpPr>
        <p:sp>
          <p:nvSpPr>
            <p:cNvPr id="13" name="正方形/長方形 12"/>
            <p:cNvSpPr/>
            <p:nvPr/>
          </p:nvSpPr>
          <p:spPr>
            <a:xfrm>
              <a:off x="556246" y="5847719"/>
              <a:ext cx="8048202" cy="525660"/>
            </a:xfrm>
            <a:prstGeom prst="rect">
              <a:avLst/>
            </a:prstGeom>
            <a:solidFill>
              <a:srgbClr val="4A7E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605014" y="5879716"/>
              <a:ext cx="4752528" cy="400110"/>
            </a:xfrm>
            <a:prstGeom prst="rect">
              <a:avLst/>
            </a:prstGeom>
            <a:noFill/>
          </p:spPr>
          <p:txBody>
            <a:bodyPr wrap="square" rtlCol="0">
              <a:spAutoFit/>
            </a:bodyPr>
            <a:lstStyle/>
            <a:p>
              <a:r>
                <a:rPr kumimoji="1" lang="en-NZ" altLang="ja-JP" sz="2000" b="1" dirty="0" smtClean="0">
                  <a:solidFill>
                    <a:schemeClr val="bg1"/>
                  </a:solidFill>
                </a:rPr>
                <a:t>Research integrity</a:t>
              </a:r>
              <a:endParaRPr kumimoji="1" lang="ja-JP" altLang="en-US" sz="2000" b="1" dirty="0">
                <a:solidFill>
                  <a:schemeClr val="bg1"/>
                </a:solidFill>
              </a:endParaRPr>
            </a:p>
          </p:txBody>
        </p:sp>
        <p:sp>
          <p:nvSpPr>
            <p:cNvPr id="15" name="円/楕円 14"/>
            <p:cNvSpPr/>
            <p:nvPr/>
          </p:nvSpPr>
          <p:spPr>
            <a:xfrm>
              <a:off x="5544108" y="5837919"/>
              <a:ext cx="1512168" cy="54525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テキスト ボックス 31"/>
            <p:cNvSpPr txBox="1"/>
            <p:nvPr/>
          </p:nvSpPr>
          <p:spPr>
            <a:xfrm>
              <a:off x="6003132" y="5881454"/>
              <a:ext cx="936104" cy="461665"/>
            </a:xfrm>
            <a:prstGeom prst="rect">
              <a:avLst/>
            </a:prstGeom>
            <a:noFill/>
          </p:spPr>
          <p:txBody>
            <a:bodyPr wrap="square" rtlCol="0">
              <a:spAutoFit/>
            </a:bodyPr>
            <a:lstStyle/>
            <a:p>
              <a:r>
                <a:rPr kumimoji="1" lang="en-US" altLang="ja-JP" sz="2400" dirty="0" smtClean="0">
                  <a:solidFill>
                    <a:schemeClr val="accent1">
                      <a:lumMod val="75000"/>
                    </a:schemeClr>
                  </a:solidFill>
                </a:rPr>
                <a:t>COI</a:t>
              </a:r>
              <a:endParaRPr kumimoji="1" lang="ja-JP" altLang="en-US" sz="2400" dirty="0">
                <a:solidFill>
                  <a:schemeClr val="accent1">
                    <a:lumMod val="75000"/>
                  </a:schemeClr>
                </a:solidFill>
              </a:endParaRPr>
            </a:p>
          </p:txBody>
        </p:sp>
      </p:grpSp>
    </p:spTree>
    <p:extLst>
      <p:ext uri="{BB962C8B-B14F-4D97-AF65-F5344CB8AC3E}">
        <p14:creationId xmlns:p14="http://schemas.microsoft.com/office/powerpoint/2010/main" val="25230946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NZ" altLang="ja-JP" sz="3600" dirty="0" smtClean="0">
                <a:solidFill>
                  <a:srgbClr val="009900"/>
                </a:solidFill>
              </a:rPr>
              <a:t>Publication ethics</a:t>
            </a:r>
            <a:endParaRPr kumimoji="1" lang="ja-JP" altLang="en-US" sz="3600" dirty="0"/>
          </a:p>
        </p:txBody>
      </p:sp>
      <p:sp>
        <p:nvSpPr>
          <p:cNvPr id="3" name="コンテンツ プレースホルダー 2"/>
          <p:cNvSpPr>
            <a:spLocks noGrp="1"/>
          </p:cNvSpPr>
          <p:nvPr>
            <p:ph idx="1"/>
          </p:nvPr>
        </p:nvSpPr>
        <p:spPr>
          <a:xfrm>
            <a:off x="436812" y="2348880"/>
            <a:ext cx="8229600" cy="4316903"/>
          </a:xfrm>
        </p:spPr>
        <p:txBody>
          <a:bodyPr>
            <a:normAutofit lnSpcReduction="10000"/>
          </a:bodyPr>
          <a:lstStyle/>
          <a:p>
            <a:pPr marL="0" indent="0" algn="just">
              <a:buNone/>
            </a:pPr>
            <a:r>
              <a:rPr lang="en-US" altLang="ja-JP" sz="2800" dirty="0" smtClean="0">
                <a:solidFill>
                  <a:schemeClr val="accent1"/>
                </a:solidFill>
              </a:rPr>
              <a:t>The ICMJE recommends that authorship be based on the following 4 criteria</a:t>
            </a:r>
          </a:p>
          <a:p>
            <a:pPr marL="0" indent="0" algn="just">
              <a:buNone/>
            </a:pPr>
            <a:r>
              <a:rPr kumimoji="1" lang="en-US" altLang="ja-JP" sz="2400" dirty="0" smtClean="0"/>
              <a:t>1</a:t>
            </a:r>
            <a:r>
              <a:rPr lang="en-US" altLang="ja-JP" sz="2400" dirty="0" smtClean="0"/>
              <a:t>. </a:t>
            </a:r>
            <a:r>
              <a:rPr lang="en-US" altLang="ja-JP" sz="2400" dirty="0" smtClean="0">
                <a:solidFill>
                  <a:srgbClr val="DF630F"/>
                </a:solidFill>
              </a:rPr>
              <a:t>Substantial contributions </a:t>
            </a:r>
            <a:r>
              <a:rPr lang="en-US" altLang="ja-JP" sz="2400" dirty="0" smtClean="0"/>
              <a:t>to the conception or design of the work; or the acquisition, analysis, or interpretation of data for the work; AND </a:t>
            </a:r>
            <a:r>
              <a:rPr kumimoji="1" lang="ja-JP" altLang="en-US" sz="2400" dirty="0" smtClean="0">
                <a:solidFill>
                  <a:srgbClr val="009900"/>
                </a:solidFill>
              </a:rPr>
              <a:t>　</a:t>
            </a:r>
            <a:r>
              <a:rPr kumimoji="1" lang="ja-JP" altLang="en-US" sz="2400" dirty="0" smtClean="0"/>
              <a:t>　</a:t>
            </a:r>
            <a:endParaRPr kumimoji="1" lang="en-US" altLang="ja-JP" sz="2400" dirty="0" smtClean="0"/>
          </a:p>
          <a:p>
            <a:pPr marL="0" indent="0" algn="just">
              <a:buNone/>
            </a:pPr>
            <a:r>
              <a:rPr lang="en-US" altLang="ja-JP" sz="2400" dirty="0" smtClean="0"/>
              <a:t>2. Drafting the work or </a:t>
            </a:r>
            <a:r>
              <a:rPr lang="en-US" altLang="ja-JP" sz="2400" dirty="0" smtClean="0">
                <a:solidFill>
                  <a:srgbClr val="DF630F"/>
                </a:solidFill>
              </a:rPr>
              <a:t>revising it critically </a:t>
            </a:r>
            <a:r>
              <a:rPr lang="en-US" altLang="ja-JP" sz="2400" dirty="0" smtClean="0"/>
              <a:t>for important intellectual content; AND</a:t>
            </a:r>
          </a:p>
          <a:p>
            <a:pPr marL="0" indent="0" algn="just">
              <a:buNone/>
            </a:pPr>
            <a:r>
              <a:rPr kumimoji="1" lang="en-US" altLang="ja-JP" sz="2400" dirty="0" smtClean="0"/>
              <a:t>3. </a:t>
            </a:r>
            <a:r>
              <a:rPr lang="en-US" altLang="ja-JP" sz="2400" dirty="0" smtClean="0">
                <a:solidFill>
                  <a:srgbClr val="DF630F"/>
                </a:solidFill>
              </a:rPr>
              <a:t>Final approval </a:t>
            </a:r>
            <a:r>
              <a:rPr lang="en-US" altLang="ja-JP" sz="2400" dirty="0" smtClean="0"/>
              <a:t>of the version to be published; AND</a:t>
            </a:r>
          </a:p>
          <a:p>
            <a:pPr marL="0" indent="0" algn="just">
              <a:buNone/>
            </a:pPr>
            <a:r>
              <a:rPr lang="en-US" altLang="ja-JP" sz="2400" dirty="0" smtClean="0"/>
              <a:t>4. Agreement to be </a:t>
            </a:r>
            <a:r>
              <a:rPr lang="en-US" altLang="ja-JP" sz="2400" dirty="0" smtClean="0">
                <a:solidFill>
                  <a:srgbClr val="DF630F"/>
                </a:solidFill>
              </a:rPr>
              <a:t>accountable</a:t>
            </a:r>
            <a:r>
              <a:rPr lang="en-US" altLang="ja-JP" sz="2400" dirty="0" smtClean="0"/>
              <a:t> for all aspects of the work in ensuring that questions related to the accuracy or integrity of any part of the work are appropriately investigated and resolved.</a:t>
            </a:r>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19</a:t>
            </a:fld>
            <a:endParaRPr kumimoji="1" lang="ja-JP" altLang="en-US" dirty="0"/>
          </a:p>
        </p:txBody>
      </p:sp>
      <p:sp>
        <p:nvSpPr>
          <p:cNvPr id="5" name="テキスト ボックス 4"/>
          <p:cNvSpPr txBox="1"/>
          <p:nvPr/>
        </p:nvSpPr>
        <p:spPr>
          <a:xfrm>
            <a:off x="467544" y="1340768"/>
            <a:ext cx="8136904" cy="707886"/>
          </a:xfrm>
          <a:prstGeom prst="rect">
            <a:avLst/>
          </a:prstGeom>
          <a:noFill/>
        </p:spPr>
        <p:txBody>
          <a:bodyPr wrap="square" rtlCol="0">
            <a:spAutoFit/>
          </a:bodyPr>
          <a:lstStyle/>
          <a:p>
            <a:r>
              <a:rPr lang="en-US" altLang="ja-JP" sz="2000" dirty="0" smtClean="0"/>
              <a:t>International </a:t>
            </a:r>
            <a:r>
              <a:rPr lang="en-US" altLang="ja-JP" sz="2000" dirty="0"/>
              <a:t>Committee of Medical Journal </a:t>
            </a:r>
            <a:r>
              <a:rPr lang="en-US" altLang="ja-JP" sz="2000" dirty="0" smtClean="0"/>
              <a:t>Editors (ICMJE) recommendations (2014) </a:t>
            </a:r>
          </a:p>
        </p:txBody>
      </p:sp>
    </p:spTree>
    <p:extLst>
      <p:ext uri="{BB962C8B-B14F-4D97-AF65-F5344CB8AC3E}">
        <p14:creationId xmlns:p14="http://schemas.microsoft.com/office/powerpoint/2010/main" val="4062423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NZ" altLang="ja-JP" sz="3600" dirty="0" smtClean="0">
                <a:solidFill>
                  <a:schemeClr val="accent1"/>
                </a:solidFill>
              </a:rPr>
              <a:t>Topics to be Discussed</a:t>
            </a:r>
            <a:endParaRPr kumimoji="1" lang="ja-JP" altLang="en-US" sz="3600" dirty="0">
              <a:solidFill>
                <a:schemeClr val="accent1"/>
              </a:solidFill>
            </a:endParaRPr>
          </a:p>
        </p:txBody>
      </p:sp>
      <p:sp>
        <p:nvSpPr>
          <p:cNvPr id="3" name="コンテンツ プレースホルダー 2"/>
          <p:cNvSpPr>
            <a:spLocks noGrp="1"/>
          </p:cNvSpPr>
          <p:nvPr>
            <p:ph idx="1"/>
          </p:nvPr>
        </p:nvSpPr>
        <p:spPr/>
        <p:txBody>
          <a:bodyPr>
            <a:normAutofit fontScale="92500" lnSpcReduction="20000"/>
          </a:bodyPr>
          <a:lstStyle/>
          <a:p>
            <a:pPr marL="0" indent="0">
              <a:buAutoNum type="arabicPeriod"/>
              <a:tabLst>
                <a:tab pos="0" algn="l"/>
              </a:tabLst>
            </a:pPr>
            <a:r>
              <a:rPr lang="en-US" altLang="ja-JP" dirty="0" smtClean="0"/>
              <a:t> The concept of </a:t>
            </a:r>
            <a:r>
              <a:rPr lang="en-NZ" altLang="ja-JP" dirty="0" smtClean="0"/>
              <a:t>research integrity at Kyoto </a:t>
            </a:r>
          </a:p>
          <a:p>
            <a:pPr marL="0" indent="0">
              <a:buNone/>
            </a:pPr>
            <a:r>
              <a:rPr lang="en-NZ" altLang="ja-JP" dirty="0"/>
              <a:t> </a:t>
            </a:r>
            <a:r>
              <a:rPr lang="en-NZ" altLang="ja-JP" dirty="0" smtClean="0"/>
              <a:t>    University</a:t>
            </a:r>
            <a:endParaRPr lang="en-US" altLang="ja-JP" dirty="0" smtClean="0"/>
          </a:p>
          <a:p>
            <a:pPr marL="0" indent="0">
              <a:buNone/>
            </a:pPr>
            <a:r>
              <a:rPr kumimoji="1" lang="en-US" altLang="ja-JP" dirty="0" smtClean="0"/>
              <a:t>2. What are </a:t>
            </a:r>
            <a:r>
              <a:rPr lang="en-US" altLang="ja-JP" dirty="0" smtClean="0"/>
              <a:t>misconduct issues in</a:t>
            </a:r>
            <a:r>
              <a:rPr kumimoji="1" lang="en-US" altLang="ja-JP" dirty="0" smtClean="0"/>
              <a:t> </a:t>
            </a:r>
            <a:r>
              <a:rPr kumimoji="1" lang="en-NZ" altLang="ja-JP" dirty="0" smtClean="0"/>
              <a:t>research</a:t>
            </a:r>
            <a:r>
              <a:rPr lang="en-US" altLang="ja-JP" dirty="0" smtClean="0"/>
              <a:t>?</a:t>
            </a:r>
            <a:endParaRPr kumimoji="1" lang="en-US" altLang="ja-JP" dirty="0" smtClean="0"/>
          </a:p>
          <a:p>
            <a:pPr marL="0" indent="622300">
              <a:buNone/>
            </a:pPr>
            <a:r>
              <a:rPr lang="en-US" altLang="ja-JP" sz="2400" dirty="0" smtClean="0"/>
              <a:t>1)</a:t>
            </a:r>
            <a:r>
              <a:rPr lang="ja-JP" altLang="en-US" sz="2400" dirty="0" smtClean="0"/>
              <a:t>　</a:t>
            </a:r>
            <a:r>
              <a:rPr lang="en-NZ" altLang="ja-JP" sz="2600" dirty="0" smtClean="0"/>
              <a:t>The protection of research participants (the vulnerable)</a:t>
            </a:r>
            <a:endParaRPr lang="en-US" altLang="ja-JP" sz="2600" dirty="0" smtClean="0"/>
          </a:p>
          <a:p>
            <a:pPr marL="0" indent="622300">
              <a:buNone/>
            </a:pPr>
            <a:r>
              <a:rPr lang="en-US" altLang="ja-JP" sz="2600" dirty="0" smtClean="0"/>
              <a:t>2)</a:t>
            </a:r>
            <a:r>
              <a:rPr kumimoji="1" lang="ja-JP" altLang="en-US" sz="2600" dirty="0" smtClean="0"/>
              <a:t>　</a:t>
            </a:r>
            <a:r>
              <a:rPr lang="en-NZ" altLang="ja-JP" sz="2600" dirty="0" smtClean="0"/>
              <a:t>Scientific misconduct</a:t>
            </a:r>
            <a:endParaRPr kumimoji="1" lang="en-US" altLang="ja-JP" sz="2600" dirty="0" smtClean="0"/>
          </a:p>
          <a:p>
            <a:pPr marL="0" indent="622300">
              <a:buNone/>
            </a:pPr>
            <a:r>
              <a:rPr lang="en-US" altLang="ja-JP" sz="2600" dirty="0" smtClean="0"/>
              <a:t>3)</a:t>
            </a:r>
            <a:r>
              <a:rPr lang="ja-JP" altLang="en-US" sz="2600" dirty="0" smtClean="0"/>
              <a:t>　</a:t>
            </a:r>
            <a:r>
              <a:rPr lang="en-NZ" altLang="ja-JP" sz="2600" dirty="0" smtClean="0"/>
              <a:t>Publication ethics</a:t>
            </a:r>
            <a:endParaRPr lang="en-US" altLang="ja-JP" sz="2600" dirty="0" smtClean="0"/>
          </a:p>
          <a:p>
            <a:pPr marL="0" indent="622300">
              <a:buNone/>
            </a:pPr>
            <a:r>
              <a:rPr lang="en-US" altLang="ja-JP" sz="2600" dirty="0" smtClean="0"/>
              <a:t>4)</a:t>
            </a:r>
            <a:r>
              <a:rPr kumimoji="1" lang="ja-JP" altLang="en-US" sz="2600" dirty="0" smtClean="0"/>
              <a:t>　</a:t>
            </a:r>
            <a:r>
              <a:rPr lang="en-NZ" altLang="ja-JP" sz="2600" dirty="0" smtClean="0"/>
              <a:t>Conflict of Interest</a:t>
            </a:r>
            <a:r>
              <a:rPr lang="en-US" altLang="ja-JP" sz="2600" dirty="0" smtClean="0"/>
              <a:t>: COI</a:t>
            </a:r>
            <a:endParaRPr kumimoji="1" lang="en-US" altLang="ja-JP" sz="2600" dirty="0" smtClean="0"/>
          </a:p>
          <a:p>
            <a:pPr marL="0" indent="622300">
              <a:buNone/>
            </a:pPr>
            <a:r>
              <a:rPr lang="en-US" altLang="ja-JP" sz="2600" dirty="0" smtClean="0"/>
              <a:t>5)</a:t>
            </a:r>
            <a:r>
              <a:rPr lang="ja-JP" altLang="en-US" sz="2600" dirty="0" smtClean="0"/>
              <a:t>　</a:t>
            </a:r>
            <a:r>
              <a:rPr lang="en-US" altLang="ja-JP" sz="2600" dirty="0" smtClean="0"/>
              <a:t>Review questions: What is the problem?</a:t>
            </a:r>
            <a:endParaRPr kumimoji="1" lang="en-US" altLang="ja-JP" sz="2600" dirty="0" smtClean="0"/>
          </a:p>
          <a:p>
            <a:pPr marL="0" indent="0">
              <a:buNone/>
            </a:pPr>
            <a:r>
              <a:rPr lang="en-US" altLang="ja-JP" dirty="0" smtClean="0"/>
              <a:t>3. "What should I do?": Learning from case studies</a:t>
            </a:r>
          </a:p>
          <a:p>
            <a:pPr marL="0" indent="0">
              <a:buNone/>
            </a:pPr>
            <a:r>
              <a:rPr kumimoji="1" lang="en-US" altLang="ja-JP" dirty="0" smtClean="0"/>
              <a:t>4. </a:t>
            </a:r>
            <a:r>
              <a:rPr lang="en-US" altLang="ja-JP" dirty="0" smtClean="0"/>
              <a:t>Initiatives of </a:t>
            </a:r>
            <a:r>
              <a:rPr kumimoji="1" lang="en-NZ" altLang="ja-JP" dirty="0" smtClean="0"/>
              <a:t>Kyoto University</a:t>
            </a:r>
            <a:endParaRPr kumimoji="1" lang="ja-JP"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a:t>
            </a:fld>
            <a:endParaRPr kumimoji="1" lang="ja-JP" altLang="en-US" dirty="0"/>
          </a:p>
        </p:txBody>
      </p:sp>
    </p:spTree>
    <p:extLst>
      <p:ext uri="{BB962C8B-B14F-4D97-AF65-F5344CB8AC3E}">
        <p14:creationId xmlns:p14="http://schemas.microsoft.com/office/powerpoint/2010/main" val="1462853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NZ" altLang="ja-JP" sz="3600" dirty="0" smtClean="0">
                <a:solidFill>
                  <a:srgbClr val="009900"/>
                </a:solidFill>
              </a:rPr>
              <a:t>Publication ethics</a:t>
            </a:r>
            <a:endParaRPr kumimoji="1" lang="ja-JP" altLang="en-US" sz="3600" dirty="0"/>
          </a:p>
        </p:txBody>
      </p:sp>
      <p:sp>
        <p:nvSpPr>
          <p:cNvPr id="3" name="コンテンツ プレースホルダー 2"/>
          <p:cNvSpPr>
            <a:spLocks noGrp="1"/>
          </p:cNvSpPr>
          <p:nvPr>
            <p:ph idx="1"/>
          </p:nvPr>
        </p:nvSpPr>
        <p:spPr>
          <a:xfrm>
            <a:off x="467544" y="1412776"/>
            <a:ext cx="8424936" cy="5229200"/>
          </a:xfrm>
        </p:spPr>
        <p:txBody>
          <a:bodyPr/>
          <a:lstStyle/>
          <a:p>
            <a:pPr marL="0" indent="0">
              <a:buNone/>
            </a:pPr>
            <a:r>
              <a:rPr lang="en-NZ" altLang="ja-JP" sz="2800" dirty="0" smtClean="0">
                <a:solidFill>
                  <a:schemeClr val="accent1"/>
                </a:solidFill>
              </a:rPr>
              <a:t>Overlapping publication</a:t>
            </a:r>
            <a:endParaRPr lang="en-US" altLang="ja-JP" sz="2800" dirty="0" smtClean="0">
              <a:solidFill>
                <a:schemeClr val="accent1"/>
              </a:solidFill>
            </a:endParaRPr>
          </a:p>
          <a:p>
            <a:pPr marL="0" indent="0">
              <a:buNone/>
            </a:pPr>
            <a:r>
              <a:rPr lang="en-US" altLang="ja-JP" sz="2800" dirty="0" smtClean="0"/>
              <a:t>1. Duplicate submission</a:t>
            </a:r>
          </a:p>
          <a:p>
            <a:pPr marL="0" indent="0">
              <a:buNone/>
            </a:pPr>
            <a:r>
              <a:rPr lang="ja-JP" altLang="en-US" sz="2800" dirty="0"/>
              <a:t>　</a:t>
            </a:r>
            <a:r>
              <a:rPr lang="ja-JP" altLang="en-US" sz="2800" dirty="0" smtClean="0"/>
              <a:t>　</a:t>
            </a:r>
            <a:r>
              <a:rPr lang="en-US" altLang="ja-JP" sz="2400" dirty="0" smtClean="0">
                <a:solidFill>
                  <a:srgbClr val="DF630F"/>
                </a:solidFill>
              </a:rPr>
              <a:t> The same paper </a:t>
            </a:r>
            <a:r>
              <a:rPr lang="en-US" altLang="ja-JP" sz="2400" dirty="0" smtClean="0">
                <a:solidFill>
                  <a:srgbClr val="000000"/>
                </a:solidFill>
              </a:rPr>
              <a:t>must not be submitted to </a:t>
            </a:r>
            <a:r>
              <a:rPr lang="en-US" altLang="ja-JP" sz="2400" dirty="0" smtClean="0">
                <a:solidFill>
                  <a:srgbClr val="DF630F"/>
                </a:solidFill>
              </a:rPr>
              <a:t>multiple journals at the same time.</a:t>
            </a:r>
            <a:endParaRPr lang="en-US" altLang="ja-JP" sz="2400" dirty="0" smtClean="0"/>
          </a:p>
          <a:p>
            <a:pPr marL="0" indent="0">
              <a:buNone/>
            </a:pPr>
            <a:r>
              <a:rPr lang="en-US" altLang="ja-JP" sz="2800" dirty="0" smtClean="0"/>
              <a:t>2. Duplicate publication</a:t>
            </a:r>
          </a:p>
          <a:p>
            <a:pPr marL="0" indent="0">
              <a:buNone/>
            </a:pPr>
            <a:r>
              <a:rPr lang="ja-JP" altLang="en-US" sz="2800" dirty="0"/>
              <a:t>　</a:t>
            </a:r>
            <a:r>
              <a:rPr lang="ja-JP" altLang="en-US" sz="2800" dirty="0" smtClean="0"/>
              <a:t>　</a:t>
            </a:r>
            <a:r>
              <a:rPr lang="en-US" altLang="ja-JP" sz="2400" dirty="0" smtClean="0"/>
              <a:t>Papers that largely overlap with published papers (but perhaps have some added unpublished data, for example) must not be published without a </a:t>
            </a:r>
            <a:r>
              <a:rPr lang="en-US" altLang="ja-JP" sz="2400" dirty="0" smtClean="0">
                <a:solidFill>
                  <a:srgbClr val="DF630F"/>
                </a:solidFill>
              </a:rPr>
              <a:t>clear reference to previously published papers.</a:t>
            </a:r>
            <a:r>
              <a:rPr lang="ja-JP" altLang="en-US" sz="2400" dirty="0" smtClean="0">
                <a:solidFill>
                  <a:srgbClr val="DF630F"/>
                </a:solidFill>
              </a:rPr>
              <a:t>　　　　</a:t>
            </a:r>
            <a:endParaRPr lang="en-US" altLang="ja-JP" sz="2400" dirty="0" smtClean="0">
              <a:solidFill>
                <a:srgbClr val="DF630F"/>
              </a:solidFill>
            </a:endParaRPr>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20</a:t>
            </a:fld>
            <a:endParaRPr kumimoji="1" lang="ja-JP" altLang="en-US" dirty="0"/>
          </a:p>
        </p:txBody>
      </p:sp>
    </p:spTree>
    <p:extLst>
      <p:ext uri="{BB962C8B-B14F-4D97-AF65-F5344CB8AC3E}">
        <p14:creationId xmlns:p14="http://schemas.microsoft.com/office/powerpoint/2010/main" val="27588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NZ" altLang="ja-JP" sz="3600" dirty="0" smtClean="0">
                <a:solidFill>
                  <a:srgbClr val="009900"/>
                </a:solidFill>
              </a:rPr>
              <a:t>Publication ethics</a:t>
            </a:r>
            <a:endParaRPr kumimoji="1" lang="ja-JP" altLang="en-US" sz="3600" dirty="0"/>
          </a:p>
        </p:txBody>
      </p:sp>
      <p:sp>
        <p:nvSpPr>
          <p:cNvPr id="3" name="コンテンツ プレースホルダー 2"/>
          <p:cNvSpPr>
            <a:spLocks noGrp="1"/>
          </p:cNvSpPr>
          <p:nvPr>
            <p:ph idx="1"/>
          </p:nvPr>
        </p:nvSpPr>
        <p:spPr>
          <a:xfrm>
            <a:off x="438594" y="1628801"/>
            <a:ext cx="8453886" cy="5229200"/>
          </a:xfrm>
        </p:spPr>
        <p:txBody>
          <a:bodyPr>
            <a:normAutofit fontScale="92500"/>
          </a:bodyPr>
          <a:lstStyle/>
          <a:p>
            <a:pPr marL="0" indent="0" algn="just">
              <a:buNone/>
            </a:pPr>
            <a:r>
              <a:rPr lang="en-NZ" altLang="ja-JP" sz="2800" dirty="0" smtClean="0">
                <a:solidFill>
                  <a:schemeClr val="accent1"/>
                </a:solidFill>
              </a:rPr>
              <a:t>The six conditions under which secondary publication</a:t>
            </a:r>
            <a:r>
              <a:rPr lang="ja-JP" altLang="en-US" sz="2800" dirty="0" smtClean="0">
                <a:solidFill>
                  <a:schemeClr val="accent1"/>
                </a:solidFill>
              </a:rPr>
              <a:t> </a:t>
            </a:r>
            <a:r>
              <a:rPr lang="en-US" altLang="ja-JP" sz="2800" dirty="0" smtClean="0">
                <a:solidFill>
                  <a:schemeClr val="accent1"/>
                </a:solidFill>
              </a:rPr>
              <a:t>(translations, etc.) is permitted</a:t>
            </a:r>
          </a:p>
          <a:p>
            <a:pPr marL="0" indent="0" algn="just">
              <a:buNone/>
            </a:pPr>
            <a:r>
              <a:rPr lang="ja-JP" altLang="en-US" sz="2400" dirty="0" smtClean="0"/>
              <a:t>　</a:t>
            </a:r>
            <a:r>
              <a:rPr lang="en-US" altLang="ja-JP" sz="2400" dirty="0" smtClean="0"/>
              <a:t>1. </a:t>
            </a:r>
            <a:r>
              <a:rPr lang="en-US" altLang="ja-JP" sz="2400" dirty="0" smtClean="0">
                <a:solidFill>
                  <a:srgbClr val="DF630F"/>
                </a:solidFill>
              </a:rPr>
              <a:t>The understanding of the editors of both journals has been obtained</a:t>
            </a:r>
            <a:endParaRPr lang="en-US" altLang="ja-JP" sz="2400" dirty="0">
              <a:solidFill>
                <a:srgbClr val="DF630F"/>
              </a:solidFill>
            </a:endParaRPr>
          </a:p>
          <a:p>
            <a:pPr marL="0" indent="0" algn="just">
              <a:buNone/>
            </a:pPr>
            <a:r>
              <a:rPr lang="ja-JP" altLang="en-US" sz="2400" dirty="0" smtClean="0"/>
              <a:t>　</a:t>
            </a:r>
            <a:r>
              <a:rPr lang="en-US" altLang="ja-JP" sz="2400" dirty="0" smtClean="0"/>
              <a:t>2. The priority of first edition is respected, and arrangements are made </a:t>
            </a:r>
          </a:p>
          <a:p>
            <a:pPr marL="0" indent="0" algn="just">
              <a:buNone/>
            </a:pPr>
            <a:r>
              <a:rPr lang="en-US" altLang="ja-JP" sz="2400" dirty="0"/>
              <a:t> </a:t>
            </a:r>
            <a:r>
              <a:rPr lang="en-US" altLang="ja-JP" sz="2400" dirty="0" smtClean="0"/>
              <a:t>     for the publication time with both editors</a:t>
            </a:r>
            <a:endParaRPr lang="en-US" altLang="ja-JP" sz="2400" dirty="0"/>
          </a:p>
          <a:p>
            <a:pPr marL="0" indent="0" algn="just">
              <a:buNone/>
            </a:pPr>
            <a:r>
              <a:rPr lang="ja-JP" altLang="en-US" sz="2400" dirty="0" smtClean="0"/>
              <a:t>　</a:t>
            </a:r>
            <a:r>
              <a:rPr lang="en-US" altLang="ja-JP" sz="2400" dirty="0" smtClean="0"/>
              <a:t>3. </a:t>
            </a:r>
            <a:r>
              <a:rPr lang="en-US" altLang="ja-JP" sz="2400" dirty="0" smtClean="0">
                <a:solidFill>
                  <a:srgbClr val="DF630F"/>
                </a:solidFill>
              </a:rPr>
              <a:t>The publications have a different readership and language</a:t>
            </a:r>
            <a:endParaRPr lang="en-US" altLang="ja-JP" sz="2400" dirty="0">
              <a:solidFill>
                <a:srgbClr val="DF630F"/>
              </a:solidFill>
            </a:endParaRPr>
          </a:p>
          <a:p>
            <a:pPr marL="0" indent="0" algn="just">
              <a:buNone/>
            </a:pPr>
            <a:r>
              <a:rPr lang="ja-JP" altLang="en-US" sz="2400" dirty="0" smtClean="0"/>
              <a:t>　</a:t>
            </a:r>
            <a:r>
              <a:rPr lang="en-US" altLang="ja-JP" sz="2400" dirty="0" smtClean="0"/>
              <a:t>4. The data and interpretation of the </a:t>
            </a:r>
            <a:r>
              <a:rPr lang="en-NZ" altLang="ja-JP" sz="2400" dirty="0" smtClean="0"/>
              <a:t>first edition is faithfully reflected</a:t>
            </a:r>
            <a:endParaRPr lang="en-US" altLang="ja-JP" sz="2400" dirty="0"/>
          </a:p>
          <a:p>
            <a:pPr marL="0" indent="0" algn="just">
              <a:buNone/>
            </a:pPr>
            <a:r>
              <a:rPr lang="ja-JP" altLang="en-US" sz="2400" dirty="0" smtClean="0"/>
              <a:t>　</a:t>
            </a:r>
            <a:r>
              <a:rPr lang="en-US" altLang="ja-JP" sz="2400" dirty="0" smtClean="0"/>
              <a:t>5. A footnote on the title page of the secondary publication indicates </a:t>
            </a:r>
          </a:p>
          <a:p>
            <a:pPr marL="0" indent="0" algn="just">
              <a:buNone/>
            </a:pPr>
            <a:r>
              <a:rPr lang="en-US" altLang="ja-JP" sz="2400" dirty="0"/>
              <a:t> </a:t>
            </a:r>
            <a:r>
              <a:rPr lang="en-US" altLang="ja-JP" sz="2400" dirty="0" smtClean="0"/>
              <a:t>     that it is a parallel publication, and its bibliographic information as a </a:t>
            </a:r>
          </a:p>
          <a:p>
            <a:pPr marL="0" indent="0" algn="just">
              <a:buNone/>
            </a:pPr>
            <a:r>
              <a:rPr lang="en-US" altLang="ja-JP" sz="2400" dirty="0"/>
              <a:t> </a:t>
            </a:r>
            <a:r>
              <a:rPr lang="en-US" altLang="ja-JP" sz="2400" dirty="0" smtClean="0"/>
              <a:t>     temporary publication is </a:t>
            </a:r>
            <a:r>
              <a:rPr lang="en-US" altLang="ja-JP" sz="2400" dirty="0" smtClean="0">
                <a:solidFill>
                  <a:srgbClr val="DF630F"/>
                </a:solidFill>
              </a:rPr>
              <a:t>clarified</a:t>
            </a:r>
          </a:p>
          <a:p>
            <a:pPr marL="0" indent="0" algn="just">
              <a:buNone/>
            </a:pPr>
            <a:r>
              <a:rPr lang="ja-JP" altLang="en-US" sz="2400" dirty="0" smtClean="0"/>
              <a:t>　</a:t>
            </a:r>
            <a:r>
              <a:rPr lang="en-US" altLang="ja-JP" sz="2400" dirty="0" smtClean="0"/>
              <a:t>6. If published in the MEDLINE journal listing, it is not cited or </a:t>
            </a:r>
          </a:p>
          <a:p>
            <a:pPr marL="0" indent="0" algn="just">
              <a:buNone/>
            </a:pPr>
            <a:r>
              <a:rPr lang="en-US" altLang="ja-JP" sz="2400" dirty="0"/>
              <a:t> </a:t>
            </a:r>
            <a:r>
              <a:rPr lang="en-US" altLang="ja-JP" sz="2400" dirty="0" smtClean="0"/>
              <a:t>     registered as a translated edition (secondary publication)</a:t>
            </a:r>
            <a:endParaRPr lang="en-US" altLang="ja-JP" sz="2800" dirty="0" smtClean="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21</a:t>
            </a:fld>
            <a:endParaRPr kumimoji="1" lang="ja-JP" altLang="en-US" dirty="0"/>
          </a:p>
        </p:txBody>
      </p:sp>
    </p:spTree>
    <p:extLst>
      <p:ext uri="{BB962C8B-B14F-4D97-AF65-F5344CB8AC3E}">
        <p14:creationId xmlns:p14="http://schemas.microsoft.com/office/powerpoint/2010/main" val="3516741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NZ" altLang="ja-JP" sz="3600" dirty="0" smtClean="0">
                <a:solidFill>
                  <a:srgbClr val="009900"/>
                </a:solidFill>
              </a:rPr>
              <a:t>Publication ethics</a:t>
            </a:r>
            <a:endParaRPr kumimoji="1" lang="ja-JP" altLang="en-US" sz="3600" dirty="0"/>
          </a:p>
        </p:txBody>
      </p:sp>
      <p:sp>
        <p:nvSpPr>
          <p:cNvPr id="3" name="コンテンツ プレースホルダー 2"/>
          <p:cNvSpPr>
            <a:spLocks noGrp="1"/>
          </p:cNvSpPr>
          <p:nvPr>
            <p:ph idx="1"/>
          </p:nvPr>
        </p:nvSpPr>
        <p:spPr>
          <a:xfrm>
            <a:off x="395536" y="1268760"/>
            <a:ext cx="8453886" cy="5229200"/>
          </a:xfrm>
        </p:spPr>
        <p:txBody>
          <a:bodyPr>
            <a:normAutofit lnSpcReduction="10000"/>
          </a:bodyPr>
          <a:lstStyle/>
          <a:p>
            <a:pPr marL="0" indent="0">
              <a:buNone/>
            </a:pPr>
            <a:r>
              <a:rPr lang="en-NZ" altLang="ja-JP" sz="2800" dirty="0" smtClean="0">
                <a:solidFill>
                  <a:schemeClr val="accent1"/>
                </a:solidFill>
              </a:rPr>
              <a:t>Divided publication / Salami science</a:t>
            </a:r>
            <a:endParaRPr lang="en-US" altLang="ja-JP" sz="2800" dirty="0" smtClean="0">
              <a:solidFill>
                <a:schemeClr val="accent1"/>
              </a:solidFill>
            </a:endParaRPr>
          </a:p>
          <a:p>
            <a:pPr marL="0" indent="0">
              <a:buNone/>
            </a:pPr>
            <a:r>
              <a:rPr lang="en-US" altLang="ja-JP" sz="2400" dirty="0" smtClean="0"/>
              <a:t>Dividing the findings that belong to the same database into as many publishable papers as possible without indicating the findings are from the same project</a:t>
            </a:r>
            <a:endParaRPr lang="en-US" altLang="ja-JP" sz="2400" dirty="0"/>
          </a:p>
          <a:p>
            <a:pPr marL="0" indent="0">
              <a:buNone/>
            </a:pPr>
            <a:r>
              <a:rPr lang="en-US" altLang="ja-JP" sz="2400" dirty="0" smtClean="0">
                <a:solidFill>
                  <a:srgbClr val="E55809"/>
                </a:solidFill>
              </a:rPr>
              <a:t>&lt;Measures&gt;</a:t>
            </a:r>
          </a:p>
          <a:p>
            <a:pPr marL="0" indent="0">
              <a:buNone/>
            </a:pPr>
            <a:r>
              <a:rPr lang="en-US" altLang="ja-JP" sz="2400" dirty="0" smtClean="0"/>
              <a:t>For subgroup analysis of large-scale projects, </a:t>
            </a:r>
            <a:r>
              <a:rPr lang="en-US" altLang="ja-JP" sz="2400" dirty="0" smtClean="0">
                <a:solidFill>
                  <a:srgbClr val="DF630F"/>
                </a:solidFill>
              </a:rPr>
              <a:t>clarify the project name and the clinical trial registration number</a:t>
            </a:r>
            <a:endParaRPr lang="en-US" altLang="ja-JP" sz="1000" dirty="0" smtClean="0">
              <a:solidFill>
                <a:srgbClr val="DF630F"/>
              </a:solidFill>
            </a:endParaRPr>
          </a:p>
          <a:p>
            <a:pPr marL="0" indent="0">
              <a:buNone/>
            </a:pPr>
            <a:endParaRPr lang="en-US" altLang="ja-JP" sz="2400" dirty="0" smtClean="0">
              <a:solidFill>
                <a:srgbClr val="E55809"/>
              </a:solidFill>
            </a:endParaRPr>
          </a:p>
          <a:p>
            <a:pPr marL="0" indent="0">
              <a:buNone/>
            </a:pPr>
            <a:r>
              <a:rPr lang="en-US" altLang="ja-JP" sz="2800" dirty="0" smtClean="0">
                <a:solidFill>
                  <a:schemeClr val="accent1"/>
                </a:solidFill>
              </a:rPr>
              <a:t>Selective/non-publication </a:t>
            </a:r>
            <a:r>
              <a:rPr lang="en-US" altLang="ja-JP" sz="2400" dirty="0" smtClean="0">
                <a:solidFill>
                  <a:srgbClr val="0070C0"/>
                </a:solidFill>
              </a:rPr>
              <a:t>(cherry picking) </a:t>
            </a:r>
          </a:p>
          <a:p>
            <a:pPr marL="0" indent="0">
              <a:buNone/>
            </a:pPr>
            <a:r>
              <a:rPr lang="en-US" altLang="ja-JP" sz="2400" dirty="0" smtClean="0"/>
              <a:t>Only focusing on results with statistical significance for the main analysis</a:t>
            </a:r>
            <a:endParaRPr lang="en-US" altLang="ja-JP" sz="2400" dirty="0"/>
          </a:p>
          <a:p>
            <a:pPr marL="0" indent="0">
              <a:buNone/>
            </a:pPr>
            <a:r>
              <a:rPr lang="en-US" altLang="ja-JP" sz="2400" dirty="0" smtClean="0">
                <a:solidFill>
                  <a:srgbClr val="E55809"/>
                </a:solidFill>
              </a:rPr>
              <a:t>&lt;Measures&gt;</a:t>
            </a:r>
          </a:p>
          <a:p>
            <a:pPr marL="0" indent="0">
              <a:buNone/>
            </a:pPr>
            <a:r>
              <a:rPr lang="en-US" altLang="ja-JP" sz="2400" dirty="0" smtClean="0">
                <a:solidFill>
                  <a:srgbClr val="E55809"/>
                </a:solidFill>
              </a:rPr>
              <a:t>Publish the research plan (protocol), clinical trial registration</a:t>
            </a:r>
            <a:endParaRPr lang="en-US" altLang="ja-JP" sz="2800" dirty="0" smtClean="0"/>
          </a:p>
          <a:p>
            <a:pPr marL="0" indent="0">
              <a:buNone/>
            </a:pPr>
            <a:endParaRPr lang="en-US" altLang="ja-JP" sz="2800"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22</a:t>
            </a:fld>
            <a:endParaRPr kumimoji="1" lang="ja-JP" altLang="en-US" dirty="0"/>
          </a:p>
        </p:txBody>
      </p:sp>
    </p:spTree>
    <p:extLst>
      <p:ext uri="{BB962C8B-B14F-4D97-AF65-F5344CB8AC3E}">
        <p14:creationId xmlns:p14="http://schemas.microsoft.com/office/powerpoint/2010/main" val="1484901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69" y="0"/>
            <a:ext cx="8229600" cy="1143000"/>
          </a:xfrm>
        </p:spPr>
        <p:txBody>
          <a:bodyPr>
            <a:noAutofit/>
          </a:bodyPr>
          <a:lstStyle/>
          <a:p>
            <a:r>
              <a:rPr lang="en-US" altLang="ja-JP" sz="3600" dirty="0" smtClean="0">
                <a:solidFill>
                  <a:schemeClr val="accent1"/>
                </a:solidFill>
              </a:rPr>
              <a:t>What are misconduct issues in research?</a:t>
            </a:r>
            <a:endParaRPr kumimoji="1" lang="ja-JP" altLang="en-US" sz="3600" dirty="0">
              <a:solidFill>
                <a:schemeClr val="accent1"/>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243328695"/>
              </p:ext>
            </p:extLst>
          </p:nvPr>
        </p:nvGraphicFramePr>
        <p:xfrm>
          <a:off x="457200" y="1346133"/>
          <a:ext cx="8229600" cy="4999454"/>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1397114">
                <a:tc>
                  <a:txBody>
                    <a:bodyPr/>
                    <a:lstStyle/>
                    <a:p>
                      <a:pPr algn="ctr"/>
                      <a:r>
                        <a:rPr kumimoji="1" lang="en-NZ" altLang="ja-JP" dirty="0" smtClean="0">
                          <a:solidFill>
                            <a:schemeClr val="tx1">
                              <a:lumMod val="50000"/>
                              <a:lumOff val="50000"/>
                            </a:schemeClr>
                          </a:solidFill>
                        </a:rPr>
                        <a:t>Unethical</a:t>
                      </a:r>
                      <a:endParaRPr kumimoji="1" lang="en-US" altLang="ja-JP" dirty="0" smtClean="0">
                        <a:solidFill>
                          <a:schemeClr val="tx1">
                            <a:lumMod val="50000"/>
                            <a:lumOff val="50000"/>
                          </a:schemeClr>
                        </a:solidFill>
                      </a:endParaRPr>
                    </a:p>
                    <a:p>
                      <a:pPr algn="ctr"/>
                      <a:r>
                        <a:rPr kumimoji="1" lang="en-NZ" altLang="ja-JP" dirty="0" smtClean="0">
                          <a:solidFill>
                            <a:schemeClr val="tx1">
                              <a:lumMod val="50000"/>
                              <a:lumOff val="50000"/>
                            </a:schemeClr>
                          </a:solidFill>
                        </a:rPr>
                        <a:t>study design</a:t>
                      </a:r>
                      <a:endParaRPr kumimoji="1" lang="ja-JP" altLang="en-US" dirty="0">
                        <a:solidFill>
                          <a:schemeClr val="tx1">
                            <a:lumMod val="50000"/>
                            <a:lumOff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r>
                        <a:rPr kumimoji="1" lang="en-NZ" altLang="ja-JP" dirty="0" smtClean="0">
                          <a:solidFill>
                            <a:schemeClr val="tx1">
                              <a:lumMod val="50000"/>
                              <a:lumOff val="50000"/>
                            </a:schemeClr>
                          </a:solidFill>
                        </a:rPr>
                        <a:t>Improper analysis</a:t>
                      </a:r>
                      <a:endParaRPr kumimoji="1" lang="ja-JP" altLang="en-US" dirty="0">
                        <a:solidFill>
                          <a:schemeClr val="tx1">
                            <a:lumMod val="50000"/>
                            <a:lumOff val="50000"/>
                          </a:schemeClr>
                        </a:solidFill>
                      </a:endParaRPr>
                    </a:p>
                  </a:txBody>
                  <a:tcPr>
                    <a:lnL w="12700" cap="flat" cmpd="sng" algn="ctr">
                      <a:no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NZ" altLang="ja-JP" dirty="0" smtClean="0">
                          <a:solidFill>
                            <a:schemeClr val="tx1">
                              <a:lumMod val="50000"/>
                              <a:lumOff val="50000"/>
                            </a:schemeClr>
                          </a:solidFill>
                        </a:rPr>
                        <a:t>Falsification</a:t>
                      </a:r>
                      <a:endParaRPr kumimoji="1" lang="en-US" altLang="ja-JP" dirty="0" smtClean="0">
                        <a:solidFill>
                          <a:schemeClr val="tx1">
                            <a:lumMod val="50000"/>
                            <a:lumOff val="50000"/>
                          </a:schemeClr>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lumMod val="50000"/>
                              <a:lumOff val="50000"/>
                            </a:schemeClr>
                          </a:solidFill>
                        </a:rPr>
                        <a:t>Falsification</a:t>
                      </a:r>
                      <a:endParaRPr kumimoji="1" lang="ja-JP" altLang="en-US" dirty="0" smtClean="0">
                        <a:solidFill>
                          <a:schemeClr val="tx1">
                            <a:lumMod val="50000"/>
                            <a:lumOff val="5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solidFill>
                          <a:schemeClr val="tx1">
                            <a:lumMod val="50000"/>
                            <a:lumOff val="50000"/>
                          </a:schemeClr>
                        </a:solidFill>
                      </a:endParaRPr>
                    </a:p>
                    <a:p>
                      <a:endParaRPr kumimoji="1" lang="ja-JP" altLang="en-US" dirty="0">
                        <a:solidFill>
                          <a:schemeClr val="tx1">
                            <a:lumMod val="50000"/>
                            <a:lumOff val="50000"/>
                          </a:schemeClr>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tx1">
                              <a:lumMod val="50000"/>
                              <a:lumOff val="50000"/>
                            </a:schemeClr>
                          </a:solidFill>
                        </a:rPr>
                        <a:t>Improper authorship </a:t>
                      </a:r>
                    </a:p>
                    <a:p>
                      <a:endParaRPr kumimoji="1" lang="ja-JP" altLang="en-US" dirty="0">
                        <a:solidFill>
                          <a:schemeClr val="tx1">
                            <a:lumMod val="50000"/>
                            <a:lumOff val="50000"/>
                          </a:schemeClr>
                        </a:solidFill>
                      </a:endParaRPr>
                    </a:p>
                  </a:txBody>
                  <a:tcPr/>
                </a:tc>
                <a:tc>
                  <a:txBody>
                    <a:bodyPr/>
                    <a:lstStyle/>
                    <a:p>
                      <a:r>
                        <a:rPr kumimoji="1" lang="en-NZ" altLang="ja-JP" dirty="0" smtClean="0">
                          <a:solidFill>
                            <a:schemeClr val="tx1">
                              <a:lumMod val="50000"/>
                              <a:lumOff val="50000"/>
                            </a:schemeClr>
                          </a:solidFill>
                        </a:rPr>
                        <a:t>Divided publication</a:t>
                      </a:r>
                      <a:r>
                        <a:rPr kumimoji="1" lang="en-NZ" altLang="ja-JP" baseline="0" dirty="0" smtClean="0">
                          <a:solidFill>
                            <a:schemeClr val="tx1">
                              <a:lumMod val="50000"/>
                              <a:lumOff val="50000"/>
                            </a:schemeClr>
                          </a:solidFill>
                        </a:rPr>
                        <a:t> / </a:t>
                      </a:r>
                      <a:r>
                        <a:rPr kumimoji="1" lang="en-NZ" altLang="ja-JP" dirty="0" smtClean="0">
                          <a:solidFill>
                            <a:schemeClr val="tx1">
                              <a:lumMod val="50000"/>
                              <a:lumOff val="50000"/>
                            </a:schemeClr>
                          </a:solidFill>
                        </a:rPr>
                        <a:t>Salami science</a:t>
                      </a:r>
                      <a:endParaRPr kumimoji="1" lang="en-US" altLang="ja-JP" dirty="0" smtClean="0">
                        <a:solidFill>
                          <a:schemeClr val="tx1">
                            <a:lumMod val="50000"/>
                            <a:lumOff val="50000"/>
                          </a:schemeClr>
                        </a:solidFill>
                      </a:endParaRPr>
                    </a:p>
                  </a:txBody>
                  <a:tcPr/>
                </a:tc>
              </a:tr>
              <a:tr h="1986900">
                <a:tc>
                  <a:txBody>
                    <a:bodyPr/>
                    <a:lstStyle/>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pPr algn="ctr"/>
                      <a:r>
                        <a:rPr kumimoji="1" lang="en-NZ" altLang="ja-JP" dirty="0" smtClean="0">
                          <a:solidFill>
                            <a:schemeClr val="tx1">
                              <a:lumMod val="50000"/>
                              <a:lumOff val="50000"/>
                            </a:schemeClr>
                          </a:solidFill>
                        </a:rPr>
                        <a:t>No consent of research participants</a:t>
                      </a:r>
                      <a:endParaRPr kumimoji="1" lang="ja-JP" altLang="en-US" dirty="0">
                        <a:solidFill>
                          <a:schemeClr val="tx1">
                            <a:lumMod val="50000"/>
                            <a:lumOff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pPr algn="ctr"/>
                      <a:r>
                        <a:rPr kumimoji="1" lang="en-NZ" altLang="ja-JP" dirty="0" smtClean="0">
                          <a:solidFill>
                            <a:schemeClr val="tx1">
                              <a:lumMod val="50000"/>
                              <a:lumOff val="50000"/>
                            </a:schemeClr>
                          </a:solidFill>
                        </a:rPr>
                        <a:t>Fabrication</a:t>
                      </a:r>
                      <a:endParaRPr kumimoji="1" lang="en-US" altLang="ja-JP" dirty="0" smtClean="0">
                        <a:solidFill>
                          <a:schemeClr val="tx1">
                            <a:lumMod val="50000"/>
                            <a:lumOff val="50000"/>
                          </a:schemeClr>
                        </a:solidFill>
                      </a:endParaRPr>
                    </a:p>
                    <a:p>
                      <a:endParaRPr kumimoji="1" lang="ja-JP" altLang="en-US" dirty="0">
                        <a:solidFill>
                          <a:schemeClr val="tx1">
                            <a:lumMod val="50000"/>
                            <a:lumOff val="50000"/>
                          </a:schemeClr>
                        </a:solidFill>
                      </a:endParaRPr>
                    </a:p>
                  </a:txBody>
                  <a:tcPr>
                    <a:lnL w="12700" cap="flat" cmpd="sng" algn="ctr">
                      <a:noFill/>
                      <a:prstDash val="solid"/>
                      <a:round/>
                      <a:headEnd type="none" w="med" len="med"/>
                      <a:tailEnd type="none" w="med" len="med"/>
                    </a:lnL>
                  </a:tcPr>
                </a:tc>
                <a:tc>
                  <a:txBody>
                    <a:bodyPr/>
                    <a:lstStyle/>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pPr algn="ctr"/>
                      <a:r>
                        <a:rPr kumimoji="1" lang="en-NZ" altLang="ja-JP" dirty="0" smtClean="0">
                          <a:solidFill>
                            <a:schemeClr val="tx1">
                              <a:lumMod val="50000"/>
                              <a:lumOff val="50000"/>
                            </a:schemeClr>
                          </a:solidFill>
                        </a:rPr>
                        <a:t>Plagiarism</a:t>
                      </a:r>
                      <a:endParaRPr kumimoji="1" lang="ja-JP" altLang="en-US" dirty="0" smtClean="0">
                        <a:solidFill>
                          <a:schemeClr val="tx1">
                            <a:lumMod val="50000"/>
                            <a:lumOff val="50000"/>
                          </a:schemeClr>
                        </a:solidFill>
                      </a:endParaRPr>
                    </a:p>
                    <a:p>
                      <a:endParaRPr kumimoji="1" lang="ja-JP" altLang="en-US" dirty="0">
                        <a:solidFill>
                          <a:schemeClr val="tx1">
                            <a:lumMod val="50000"/>
                            <a:lumOff val="50000"/>
                          </a:schemeClr>
                        </a:solidFill>
                      </a:endParaRPr>
                    </a:p>
                  </a:txBody>
                  <a:tcPr/>
                </a:tc>
                <a:tc>
                  <a:txBody>
                    <a:bodyPr/>
                    <a:lstStyle/>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pPr algn="ctr"/>
                      <a:r>
                        <a:rPr kumimoji="1" lang="en-NZ" altLang="ja-JP" dirty="0" smtClean="0">
                          <a:solidFill>
                            <a:schemeClr val="tx1">
                              <a:lumMod val="50000"/>
                              <a:lumOff val="50000"/>
                            </a:schemeClr>
                          </a:solidFill>
                        </a:rPr>
                        <a:t>Overlapping publication</a:t>
                      </a:r>
                      <a:endParaRPr kumimoji="1" lang="en-US" altLang="ja-JP" dirty="0" smtClean="0">
                        <a:solidFill>
                          <a:schemeClr val="tx1">
                            <a:lumMod val="50000"/>
                            <a:lumOff val="50000"/>
                          </a:schemeClr>
                        </a:solidFill>
                      </a:endParaRPr>
                    </a:p>
                  </a:txBody>
                  <a:tcPr/>
                </a:tc>
                <a:tc>
                  <a:txBody>
                    <a:bodyPr/>
                    <a:lstStyle/>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endParaRPr kumimoji="1" lang="en-US" altLang="ja-JP" dirty="0" smtClean="0">
                        <a:solidFill>
                          <a:schemeClr val="tx1">
                            <a:lumMod val="50000"/>
                            <a:lumOff val="50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lumMod val="50000"/>
                              <a:lumOff val="50000"/>
                            </a:schemeClr>
                          </a:solidFill>
                        </a:rPr>
                        <a:t>Selective/non-publication</a:t>
                      </a:r>
                      <a:endParaRPr kumimoji="1" lang="ja-JP" altLang="en-US" sz="1400" dirty="0" smtClean="0">
                        <a:solidFill>
                          <a:schemeClr val="tx1">
                            <a:lumMod val="50000"/>
                            <a:lumOff val="50000"/>
                          </a:schemeClr>
                        </a:solidFill>
                      </a:endParaRPr>
                    </a:p>
                    <a:p>
                      <a:endParaRPr kumimoji="1" lang="ja-JP" altLang="en-US" dirty="0">
                        <a:solidFill>
                          <a:schemeClr val="tx1">
                            <a:lumMod val="50000"/>
                            <a:lumOff val="50000"/>
                          </a:schemeClr>
                        </a:solidFill>
                      </a:endParaRPr>
                    </a:p>
                  </a:txBody>
                  <a:tcPr/>
                </a:tc>
              </a:tr>
              <a:tr h="1397114">
                <a:tc>
                  <a:txBody>
                    <a:bodyPr/>
                    <a:lstStyle/>
                    <a:p>
                      <a:pPr algn="ctr"/>
                      <a:r>
                        <a:rPr kumimoji="1" lang="en-NZ" altLang="ja-JP" sz="2000" b="1" dirty="0" smtClean="0">
                          <a:solidFill>
                            <a:schemeClr val="tx1">
                              <a:lumMod val="50000"/>
                              <a:lumOff val="50000"/>
                            </a:schemeClr>
                          </a:solidFill>
                        </a:rPr>
                        <a:t>Research participant protection</a:t>
                      </a:r>
                      <a:endParaRPr kumimoji="1" lang="en-US" altLang="ja-JP" sz="2000" b="1" dirty="0" smtClean="0">
                        <a:solidFill>
                          <a:schemeClr val="tx1">
                            <a:lumMod val="50000"/>
                            <a:lumOff val="50000"/>
                          </a:schemeClr>
                        </a:solidFill>
                      </a:endParaRPr>
                    </a:p>
                    <a:p>
                      <a:pPr algn="ctr"/>
                      <a:r>
                        <a:rPr kumimoji="1" lang="en-NZ" altLang="ja-JP" sz="2000" b="1" dirty="0" smtClean="0">
                          <a:solidFill>
                            <a:schemeClr val="tx1">
                              <a:lumMod val="50000"/>
                              <a:lumOff val="50000"/>
                            </a:schemeClr>
                          </a:solidFill>
                        </a:rPr>
                        <a:t>(Research ethics)</a:t>
                      </a:r>
                      <a:endParaRPr kumimoji="1" lang="ja-JP" altLang="en-US" sz="2000" b="1" dirty="0">
                        <a:solidFill>
                          <a:schemeClr val="tx1">
                            <a:lumMod val="50000"/>
                            <a:lumOff val="50000"/>
                          </a:schemeClr>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en-NZ" altLang="ja-JP" sz="2000" b="1" dirty="0" smtClean="0">
                          <a:solidFill>
                            <a:schemeClr val="tx1">
                              <a:lumMod val="50000"/>
                              <a:lumOff val="50000"/>
                            </a:schemeClr>
                          </a:solidFill>
                        </a:rPr>
                        <a:t>Scientific misconduct</a:t>
                      </a:r>
                      <a:endParaRPr kumimoji="1" lang="ja-JP" altLang="en-US" sz="2000" b="1" dirty="0">
                        <a:solidFill>
                          <a:schemeClr val="tx1">
                            <a:lumMod val="50000"/>
                            <a:lumOff val="50000"/>
                          </a:schemeClr>
                        </a:solidFill>
                      </a:endParaRPr>
                    </a:p>
                  </a:txBody>
                  <a:tcPr>
                    <a:lnL w="12700" cap="flat" cmpd="sng" algn="ctr">
                      <a:noFill/>
                      <a:prstDash val="solid"/>
                      <a:round/>
                      <a:headEnd type="none" w="med" len="med"/>
                      <a:tailEnd type="none" w="med" len="med"/>
                    </a:lnL>
                  </a:tcPr>
                </a:tc>
                <a:tc hMerge="1">
                  <a:txBody>
                    <a:bodyPr/>
                    <a:lstStyle/>
                    <a:p>
                      <a:endParaRPr kumimoji="1" lang="ja-JP" altLang="en-US" dirty="0"/>
                    </a:p>
                  </a:txBody>
                  <a:tcPr/>
                </a:tc>
                <a:tc gridSpan="2">
                  <a:txBody>
                    <a:bodyPr/>
                    <a:lstStyle/>
                    <a:p>
                      <a:pPr algn="ctr"/>
                      <a:r>
                        <a:rPr kumimoji="1" lang="en-NZ" altLang="ja-JP" sz="2000" b="1" dirty="0" smtClean="0">
                          <a:solidFill>
                            <a:schemeClr val="tx1">
                              <a:lumMod val="50000"/>
                              <a:lumOff val="50000"/>
                            </a:schemeClr>
                          </a:solidFill>
                        </a:rPr>
                        <a:t>Publication ethics</a:t>
                      </a:r>
                      <a:endParaRPr kumimoji="1" lang="ja-JP" altLang="en-US" sz="2000" b="1" dirty="0">
                        <a:solidFill>
                          <a:schemeClr val="tx1">
                            <a:lumMod val="50000"/>
                            <a:lumOff val="50000"/>
                          </a:schemeClr>
                        </a:solidFill>
                      </a:endParaRPr>
                    </a:p>
                  </a:txBody>
                  <a:tcPr/>
                </a:tc>
                <a:tc hMerge="1">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a:xfrm>
            <a:off x="6553200" y="6102283"/>
            <a:ext cx="2133600" cy="365125"/>
          </a:xfrm>
        </p:spPr>
        <p:txBody>
          <a:bodyPr/>
          <a:lstStyle/>
          <a:p>
            <a:fld id="{DECD0A69-A759-4E7E-9AFB-B53CC0B44A41}" type="slidenum">
              <a:rPr kumimoji="1" lang="ja-JP" altLang="en-US" smtClean="0"/>
              <a:pPr/>
              <a:t>23</a:t>
            </a:fld>
            <a:endParaRPr kumimoji="1" lang="ja-JP" altLang="en-US" dirty="0"/>
          </a:p>
        </p:txBody>
      </p:sp>
      <p:cxnSp>
        <p:nvCxnSpPr>
          <p:cNvPr id="6" name="直線矢印コネクタ 5"/>
          <p:cNvCxnSpPr/>
          <p:nvPr/>
        </p:nvCxnSpPr>
        <p:spPr>
          <a:xfrm>
            <a:off x="556246" y="2886901"/>
            <a:ext cx="81922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67544" y="2425236"/>
            <a:ext cx="2376264" cy="400110"/>
          </a:xfrm>
          <a:prstGeom prst="rect">
            <a:avLst/>
          </a:prstGeom>
          <a:noFill/>
        </p:spPr>
        <p:txBody>
          <a:bodyPr wrap="square" rtlCol="0">
            <a:spAutoFit/>
          </a:bodyPr>
          <a:lstStyle/>
          <a:p>
            <a:r>
              <a:rPr kumimoji="1" lang="en-NZ" altLang="ja-JP" sz="2000" b="1" dirty="0" smtClean="0">
                <a:solidFill>
                  <a:srgbClr val="0070C0"/>
                </a:solidFill>
              </a:rPr>
              <a:t>Research plan</a:t>
            </a:r>
            <a:endParaRPr kumimoji="1" lang="ja-JP" altLang="en-US" sz="2000" b="1" dirty="0">
              <a:solidFill>
                <a:srgbClr val="0070C0"/>
              </a:solidFill>
            </a:endParaRPr>
          </a:p>
        </p:txBody>
      </p:sp>
      <p:sp>
        <p:nvSpPr>
          <p:cNvPr id="10" name="テキスト ボックス 9"/>
          <p:cNvSpPr txBox="1"/>
          <p:nvPr/>
        </p:nvSpPr>
        <p:spPr>
          <a:xfrm>
            <a:off x="1043608" y="2916517"/>
            <a:ext cx="2376264" cy="400110"/>
          </a:xfrm>
          <a:prstGeom prst="rect">
            <a:avLst/>
          </a:prstGeom>
          <a:noFill/>
        </p:spPr>
        <p:txBody>
          <a:bodyPr wrap="square" rtlCol="0">
            <a:spAutoFit/>
          </a:bodyPr>
          <a:lstStyle/>
          <a:p>
            <a:r>
              <a:rPr kumimoji="1" lang="en-NZ" altLang="ja-JP" sz="2000" b="1" dirty="0" smtClean="0">
                <a:solidFill>
                  <a:srgbClr val="0070C0"/>
                </a:solidFill>
              </a:rPr>
              <a:t>Implementation</a:t>
            </a:r>
            <a:endParaRPr kumimoji="1" lang="ja-JP" altLang="en-US" sz="2000" b="1" dirty="0">
              <a:solidFill>
                <a:srgbClr val="0070C0"/>
              </a:solidFill>
            </a:endParaRPr>
          </a:p>
        </p:txBody>
      </p:sp>
      <p:sp>
        <p:nvSpPr>
          <p:cNvPr id="11" name="テキスト ボックス 10"/>
          <p:cNvSpPr txBox="1"/>
          <p:nvPr/>
        </p:nvSpPr>
        <p:spPr>
          <a:xfrm>
            <a:off x="2219997" y="2428962"/>
            <a:ext cx="2376264" cy="400110"/>
          </a:xfrm>
          <a:prstGeom prst="rect">
            <a:avLst/>
          </a:prstGeom>
          <a:noFill/>
        </p:spPr>
        <p:txBody>
          <a:bodyPr wrap="square" rtlCol="0">
            <a:spAutoFit/>
          </a:bodyPr>
          <a:lstStyle/>
          <a:p>
            <a:r>
              <a:rPr lang="en-NZ" altLang="ja-JP" sz="2000" b="1" dirty="0" smtClean="0">
                <a:solidFill>
                  <a:srgbClr val="0070C0"/>
                </a:solidFill>
              </a:rPr>
              <a:t>Analysis and writing</a:t>
            </a:r>
            <a:endParaRPr kumimoji="1" lang="ja-JP" altLang="en-US" sz="2000" b="1" dirty="0">
              <a:solidFill>
                <a:srgbClr val="0070C0"/>
              </a:solidFill>
            </a:endParaRPr>
          </a:p>
        </p:txBody>
      </p:sp>
      <p:sp>
        <p:nvSpPr>
          <p:cNvPr id="12" name="テキスト ボックス 11"/>
          <p:cNvSpPr txBox="1"/>
          <p:nvPr/>
        </p:nvSpPr>
        <p:spPr>
          <a:xfrm>
            <a:off x="5436096" y="2425235"/>
            <a:ext cx="3312368" cy="400110"/>
          </a:xfrm>
          <a:prstGeom prst="rect">
            <a:avLst/>
          </a:prstGeom>
          <a:noFill/>
        </p:spPr>
        <p:txBody>
          <a:bodyPr wrap="square" rtlCol="0">
            <a:spAutoFit/>
          </a:bodyPr>
          <a:lstStyle/>
          <a:p>
            <a:r>
              <a:rPr lang="en-NZ" altLang="ja-JP" sz="2000" b="1" dirty="0" smtClean="0">
                <a:solidFill>
                  <a:srgbClr val="0070C0"/>
                </a:solidFill>
              </a:rPr>
              <a:t>Reporting and publishing</a:t>
            </a:r>
            <a:endParaRPr kumimoji="1" lang="ja-JP" altLang="en-US" sz="2000" b="1" dirty="0">
              <a:solidFill>
                <a:srgbClr val="0070C0"/>
              </a:solidFill>
            </a:endParaRPr>
          </a:p>
        </p:txBody>
      </p:sp>
      <p:grpSp>
        <p:nvGrpSpPr>
          <p:cNvPr id="16" name="グループ化 15"/>
          <p:cNvGrpSpPr/>
          <p:nvPr/>
        </p:nvGrpSpPr>
        <p:grpSpPr>
          <a:xfrm>
            <a:off x="539552" y="5949280"/>
            <a:ext cx="8048202" cy="1008111"/>
            <a:chOff x="556246" y="5531460"/>
            <a:chExt cx="8048202" cy="1008111"/>
          </a:xfrm>
        </p:grpSpPr>
        <p:sp>
          <p:nvSpPr>
            <p:cNvPr id="13" name="正方形/長方形 12"/>
            <p:cNvSpPr/>
            <p:nvPr/>
          </p:nvSpPr>
          <p:spPr>
            <a:xfrm>
              <a:off x="556246" y="5847719"/>
              <a:ext cx="8048202" cy="525660"/>
            </a:xfrm>
            <a:prstGeom prst="rect">
              <a:avLst/>
            </a:prstGeom>
            <a:solidFill>
              <a:srgbClr val="4A7E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605014" y="5879716"/>
              <a:ext cx="4752528" cy="400110"/>
            </a:xfrm>
            <a:prstGeom prst="rect">
              <a:avLst/>
            </a:prstGeom>
            <a:noFill/>
          </p:spPr>
          <p:txBody>
            <a:bodyPr wrap="square" rtlCol="0">
              <a:spAutoFit/>
            </a:bodyPr>
            <a:lstStyle/>
            <a:p>
              <a:r>
                <a:rPr kumimoji="1" lang="en-NZ" altLang="ja-JP" sz="2000" b="1" dirty="0" smtClean="0">
                  <a:solidFill>
                    <a:schemeClr val="bg1"/>
                  </a:solidFill>
                </a:rPr>
                <a:t>Research integrity</a:t>
              </a:r>
              <a:endParaRPr kumimoji="1" lang="ja-JP" altLang="en-US" sz="2000" b="1" dirty="0">
                <a:solidFill>
                  <a:schemeClr val="bg1"/>
                </a:solidFill>
              </a:endParaRPr>
            </a:p>
          </p:txBody>
        </p:sp>
        <p:sp>
          <p:nvSpPr>
            <p:cNvPr id="15" name="円/楕円 14"/>
            <p:cNvSpPr/>
            <p:nvPr/>
          </p:nvSpPr>
          <p:spPr>
            <a:xfrm>
              <a:off x="5251562" y="5531460"/>
              <a:ext cx="2448272" cy="1008111"/>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sp>
        <p:nvSpPr>
          <p:cNvPr id="32" name="テキスト ボックス 31"/>
          <p:cNvSpPr txBox="1"/>
          <p:nvPr/>
        </p:nvSpPr>
        <p:spPr>
          <a:xfrm>
            <a:off x="5940152" y="6027003"/>
            <a:ext cx="1359124" cy="830997"/>
          </a:xfrm>
          <a:prstGeom prst="rect">
            <a:avLst/>
          </a:prstGeom>
          <a:noFill/>
        </p:spPr>
        <p:txBody>
          <a:bodyPr wrap="square" rtlCol="0">
            <a:spAutoFit/>
          </a:bodyPr>
          <a:lstStyle/>
          <a:p>
            <a:r>
              <a:rPr kumimoji="1" lang="en-US" altLang="ja-JP" sz="4800" dirty="0" smtClean="0">
                <a:solidFill>
                  <a:srgbClr val="E55809"/>
                </a:solidFill>
              </a:rPr>
              <a:t>COI</a:t>
            </a:r>
            <a:endParaRPr kumimoji="1" lang="ja-JP" altLang="en-US" sz="4800" dirty="0">
              <a:solidFill>
                <a:srgbClr val="E55809"/>
              </a:solidFill>
            </a:endParaRPr>
          </a:p>
        </p:txBody>
      </p:sp>
    </p:spTree>
    <p:extLst>
      <p:ext uri="{BB962C8B-B14F-4D97-AF65-F5344CB8AC3E}">
        <p14:creationId xmlns:p14="http://schemas.microsoft.com/office/powerpoint/2010/main" val="25230946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en-NZ" altLang="ja-JP" sz="3600" dirty="0" smtClean="0">
                <a:solidFill>
                  <a:schemeClr val="accent1"/>
                </a:solidFill>
              </a:rPr>
              <a:t>Conflict of Interest</a:t>
            </a:r>
            <a:r>
              <a:rPr lang="en-US" altLang="ja-JP" sz="3600" dirty="0" smtClean="0">
                <a:solidFill>
                  <a:schemeClr val="accent1"/>
                </a:solidFill>
              </a:rPr>
              <a:t/>
            </a:r>
            <a:br>
              <a:rPr lang="en-US" altLang="ja-JP" sz="3600" dirty="0" smtClean="0">
                <a:solidFill>
                  <a:schemeClr val="accent1"/>
                </a:solidFill>
              </a:rPr>
            </a:br>
            <a:r>
              <a:rPr lang="ja-JP" altLang="en-US" sz="2800" dirty="0" smtClean="0"/>
              <a:t> </a:t>
            </a:r>
            <a:r>
              <a:rPr lang="en-US" altLang="ja-JP" sz="2800" dirty="0" smtClean="0"/>
              <a:t>(</a:t>
            </a:r>
            <a:r>
              <a:rPr lang="en-US" altLang="ja-JP" sz="2800" dirty="0" smtClean="0">
                <a:solidFill>
                  <a:srgbClr val="FF0000"/>
                </a:solidFill>
              </a:rPr>
              <a:t>C</a:t>
            </a:r>
            <a:r>
              <a:rPr lang="en-US" altLang="ja-JP" sz="2800" dirty="0" smtClean="0"/>
              <a:t>onflict </a:t>
            </a:r>
            <a:r>
              <a:rPr lang="en-US" altLang="ja-JP" sz="2800" dirty="0" smtClean="0">
                <a:solidFill>
                  <a:srgbClr val="FF0000"/>
                </a:solidFill>
              </a:rPr>
              <a:t>o</a:t>
            </a:r>
            <a:r>
              <a:rPr lang="en-US" altLang="ja-JP" sz="2800" dirty="0" smtClean="0"/>
              <a:t>f </a:t>
            </a:r>
            <a:r>
              <a:rPr lang="en-US" altLang="ja-JP" sz="2800" dirty="0" smtClean="0">
                <a:solidFill>
                  <a:srgbClr val="FF0000"/>
                </a:solidFill>
              </a:rPr>
              <a:t>i</a:t>
            </a:r>
            <a:r>
              <a:rPr lang="en-US" altLang="ja-JP" sz="2800" dirty="0" smtClean="0"/>
              <a:t>nterest</a:t>
            </a:r>
            <a:r>
              <a:rPr lang="ja-JP" altLang="en-US" sz="2800" dirty="0" smtClean="0"/>
              <a:t>：</a:t>
            </a:r>
            <a:r>
              <a:rPr lang="en-US" altLang="ja-JP" sz="2800" dirty="0" smtClean="0"/>
              <a:t>COI) </a:t>
            </a:r>
            <a:endParaRPr kumimoji="1" lang="ja-JP" altLang="en-US" sz="2800" dirty="0"/>
          </a:p>
        </p:txBody>
      </p:sp>
      <p:sp>
        <p:nvSpPr>
          <p:cNvPr id="3" name="コンテンツ プレースホルダー 2"/>
          <p:cNvSpPr>
            <a:spLocks noGrp="1"/>
          </p:cNvSpPr>
          <p:nvPr>
            <p:ph idx="1"/>
          </p:nvPr>
        </p:nvSpPr>
        <p:spPr/>
        <p:txBody>
          <a:bodyPr>
            <a:normAutofit fontScale="85000" lnSpcReduction="20000"/>
          </a:bodyPr>
          <a:lstStyle/>
          <a:p>
            <a:pPr marL="0" indent="0" algn="just">
              <a:buNone/>
            </a:pPr>
            <a:r>
              <a:rPr lang="en-US" altLang="ja-JP" sz="2800" dirty="0" smtClean="0"/>
              <a:t>In their research, reviews, evaluations, judgments and other scientific activities, scientists shall pay sufficient heed to the presence of </a:t>
            </a:r>
            <a:r>
              <a:rPr lang="en-US" altLang="ja-JP" sz="2800" dirty="0" smtClean="0">
                <a:solidFill>
                  <a:srgbClr val="DF630F"/>
                </a:solidFill>
              </a:rPr>
              <a:t>conflicts of interest between individuals and organizations, or between different organizations</a:t>
            </a:r>
            <a:r>
              <a:rPr lang="en-US" altLang="ja-JP" sz="2800" dirty="0" smtClean="0"/>
              <a:t>, and shall properly address problems paying all due attention to the public interest.</a:t>
            </a:r>
            <a:endParaRPr lang="en-US" altLang="ja-JP" sz="2800" dirty="0"/>
          </a:p>
          <a:p>
            <a:pPr marL="0" indent="0" algn="r">
              <a:buNone/>
            </a:pPr>
            <a:r>
              <a:rPr lang="ja-JP" altLang="en-US" sz="1800" dirty="0" smtClean="0"/>
              <a:t> </a:t>
            </a:r>
            <a:r>
              <a:rPr lang="en-US" altLang="ja-JP" sz="1800" dirty="0" smtClean="0"/>
              <a:t>(Science Council of Japan - Code of Conduct for Scientists, revised 2013) </a:t>
            </a:r>
            <a:endParaRPr lang="ja-JP" altLang="en-US" sz="1800" dirty="0" smtClean="0"/>
          </a:p>
          <a:p>
            <a:pPr marL="0" indent="0">
              <a:buNone/>
            </a:pPr>
            <a:endParaRPr lang="en-US" altLang="ja-JP" sz="2800" dirty="0" smtClean="0"/>
          </a:p>
          <a:p>
            <a:pPr marL="0" indent="0" algn="just">
              <a:buNone/>
            </a:pPr>
            <a:r>
              <a:rPr lang="en-US" altLang="ja-JP" sz="2800" dirty="0" smtClean="0"/>
              <a:t>A conflict of interest exists when professional judgment concerning a primary interest (such as the validity of research) </a:t>
            </a:r>
            <a:r>
              <a:rPr lang="en-US" altLang="ja-JP" sz="2800" dirty="0" smtClean="0">
                <a:solidFill>
                  <a:srgbClr val="DF630F"/>
                </a:solidFill>
              </a:rPr>
              <a:t>may be influenced by a secondary interest</a:t>
            </a:r>
            <a:r>
              <a:rPr lang="en-US" altLang="ja-JP" sz="2800" dirty="0" smtClean="0"/>
              <a:t> (such as financial gain) </a:t>
            </a:r>
            <a:r>
              <a:rPr lang="ja-JP" altLang="en-US" sz="2800" dirty="0" smtClean="0"/>
              <a:t>　　　　　　　</a:t>
            </a:r>
            <a:endParaRPr lang="en-US" altLang="ja-JP" sz="2800" dirty="0" smtClean="0"/>
          </a:p>
          <a:p>
            <a:pPr marL="0" indent="0">
              <a:buNone/>
            </a:pPr>
            <a:r>
              <a:rPr lang="ja-JP" altLang="en-US" sz="2800" dirty="0"/>
              <a:t>　</a:t>
            </a:r>
            <a:r>
              <a:rPr lang="ja-JP" altLang="en-US" sz="2800" dirty="0" smtClean="0"/>
              <a:t>　　　　　　　　　　　　　　　　　　　</a:t>
            </a:r>
            <a:r>
              <a:rPr lang="ja-JP" altLang="en-US" sz="1800" dirty="0" smtClean="0"/>
              <a:t> </a:t>
            </a:r>
            <a:r>
              <a:rPr lang="en-US" altLang="ja-JP" sz="1800" dirty="0" smtClean="0"/>
              <a:t>(ICMJE, recommendations, 2014) </a:t>
            </a:r>
          </a:p>
          <a:p>
            <a:pPr marL="0" indent="0">
              <a:buNone/>
            </a:pPr>
            <a:r>
              <a:rPr lang="ja-JP" altLang="en-US" sz="1800" dirty="0" smtClean="0"/>
              <a:t>　　　　　　　　　　　　　　　　　　　　 </a:t>
            </a:r>
            <a:r>
              <a:rPr lang="en-US" altLang="ja-JP" sz="1800" dirty="0" smtClean="0"/>
              <a:t>(http</a:t>
            </a:r>
            <a:r>
              <a:rPr lang="en-US" altLang="ja-JP" sz="1800" dirty="0"/>
              <a:t>://</a:t>
            </a:r>
            <a:r>
              <a:rPr lang="en-US" altLang="ja-JP" sz="1800" dirty="0" smtClean="0"/>
              <a:t>www.icmje.org/icmje-recommendations.pdf) </a:t>
            </a:r>
          </a:p>
          <a:p>
            <a:pPr marL="0" indent="0">
              <a:buNone/>
            </a:pPr>
            <a:endParaRPr lang="en-US" altLang="ja-JP"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24</a:t>
            </a:fld>
            <a:endParaRPr kumimoji="1" lang="ja-JP" altLang="en-US" dirty="0"/>
          </a:p>
        </p:txBody>
      </p:sp>
    </p:spTree>
    <p:extLst>
      <p:ext uri="{BB962C8B-B14F-4D97-AF65-F5344CB8AC3E}">
        <p14:creationId xmlns:p14="http://schemas.microsoft.com/office/powerpoint/2010/main" val="920868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NZ" altLang="ja-JP" sz="3600" dirty="0" smtClean="0">
                <a:solidFill>
                  <a:schemeClr val="accent1"/>
                </a:solidFill>
              </a:rPr>
              <a:t>Conflict of Interest</a:t>
            </a:r>
            <a:r>
              <a:rPr lang="ja-JP" altLang="en-US" sz="3600" dirty="0" smtClean="0">
                <a:solidFill>
                  <a:schemeClr val="accent1"/>
                </a:solidFill>
              </a:rPr>
              <a:t> </a:t>
            </a:r>
            <a:r>
              <a:rPr lang="en-US" altLang="ja-JP" sz="3600" dirty="0" smtClean="0">
                <a:solidFill>
                  <a:schemeClr val="accent1"/>
                </a:solidFill>
              </a:rPr>
              <a:t>(COI) </a:t>
            </a:r>
            <a:endParaRPr kumimoji="1" lang="ja-JP" altLang="en-US" sz="3600" dirty="0"/>
          </a:p>
        </p:txBody>
      </p:sp>
      <p:sp>
        <p:nvSpPr>
          <p:cNvPr id="3" name="コンテンツ プレースホルダー 2"/>
          <p:cNvSpPr>
            <a:spLocks noGrp="1"/>
          </p:cNvSpPr>
          <p:nvPr>
            <p:ph idx="1"/>
          </p:nvPr>
        </p:nvSpPr>
        <p:spPr>
          <a:xfrm>
            <a:off x="467544" y="1556792"/>
            <a:ext cx="8229600" cy="4525963"/>
          </a:xfrm>
        </p:spPr>
        <p:txBody>
          <a:bodyPr>
            <a:normAutofit lnSpcReduction="10000"/>
          </a:bodyPr>
          <a:lstStyle/>
          <a:p>
            <a:pPr marL="0" indent="0">
              <a:buNone/>
            </a:pPr>
            <a:endParaRPr lang="en-US" altLang="ja-JP" sz="2800" dirty="0"/>
          </a:p>
          <a:p>
            <a:pPr marL="0" indent="0">
              <a:buNone/>
            </a:pPr>
            <a:r>
              <a:rPr lang="en-US" altLang="ja-JP" sz="2800" dirty="0" smtClean="0"/>
              <a:t>COI</a:t>
            </a:r>
            <a:r>
              <a:rPr lang="ja-JP" altLang="en-US" sz="2800" dirty="0" smtClean="0"/>
              <a:t> </a:t>
            </a:r>
            <a:r>
              <a:rPr lang="en-US" altLang="ja-JP" sz="2800" dirty="0" smtClean="0"/>
              <a:t>does not only include financial interests</a:t>
            </a:r>
            <a:r>
              <a:rPr lang="ja-JP" altLang="en-US" sz="2800" dirty="0" smtClean="0"/>
              <a:t>　　　　　　</a:t>
            </a:r>
            <a:endParaRPr lang="en-US" altLang="ja-JP" sz="2800" dirty="0" smtClean="0"/>
          </a:p>
          <a:p>
            <a:pPr marL="0" indent="0">
              <a:buNone/>
            </a:pPr>
            <a:r>
              <a:rPr lang="ja-JP" altLang="en-US" sz="2800" dirty="0" smtClean="0"/>
              <a:t>→</a:t>
            </a:r>
            <a:r>
              <a:rPr lang="en-US" altLang="ja-JP" sz="2800" dirty="0" smtClean="0"/>
              <a:t> Reviewers </a:t>
            </a:r>
            <a:r>
              <a:rPr lang="en-US" altLang="ja-JP" sz="2800" dirty="0" smtClean="0">
                <a:solidFill>
                  <a:srgbClr val="DF630F"/>
                </a:solidFill>
              </a:rPr>
              <a:t>must not use </a:t>
            </a:r>
            <a:r>
              <a:rPr lang="en-US" altLang="ja-JP" sz="2800" dirty="0" smtClean="0"/>
              <a:t>knowledge obtained from reviewed papers prior to their publication </a:t>
            </a:r>
            <a:r>
              <a:rPr lang="en-US" altLang="ja-JP" sz="2800" dirty="0" smtClean="0">
                <a:solidFill>
                  <a:srgbClr val="DF630F"/>
                </a:solidFill>
              </a:rPr>
              <a:t>for their own benefit</a:t>
            </a:r>
          </a:p>
          <a:p>
            <a:pPr marL="0" indent="0">
              <a:buNone/>
            </a:pPr>
            <a:endParaRPr lang="en-US" altLang="ja-JP" sz="2800" dirty="0"/>
          </a:p>
          <a:p>
            <a:pPr marL="0" indent="0">
              <a:buNone/>
            </a:pPr>
            <a:r>
              <a:rPr lang="en-US" altLang="ja-JP" sz="2800" dirty="0" smtClean="0"/>
              <a:t>COI does not amount to misconduct on its own </a:t>
            </a:r>
            <a:r>
              <a:rPr lang="ja-JP" altLang="en-US" sz="2800" dirty="0"/>
              <a:t>　</a:t>
            </a:r>
            <a:r>
              <a:rPr lang="ja-JP" altLang="en-US" sz="2800" dirty="0" smtClean="0">
                <a:solidFill>
                  <a:srgbClr val="DF630F"/>
                </a:solidFill>
              </a:rPr>
              <a:t>⇒</a:t>
            </a:r>
            <a:r>
              <a:rPr lang="en-US" altLang="ja-JP" sz="2800" dirty="0" smtClean="0">
                <a:solidFill>
                  <a:srgbClr val="DF630F"/>
                </a:solidFill>
              </a:rPr>
              <a:t>Proper disclosure</a:t>
            </a:r>
            <a:endParaRPr lang="en-US" altLang="ja-JP" sz="2800" dirty="0">
              <a:solidFill>
                <a:srgbClr val="DF630F"/>
              </a:solidFill>
            </a:endParaRPr>
          </a:p>
          <a:p>
            <a:pPr marL="0" indent="0">
              <a:buNone/>
            </a:pPr>
            <a:r>
              <a:rPr lang="en-US" altLang="ja-JP" sz="2800" dirty="0" smtClean="0"/>
              <a:t>COI reporting and ensuring transparency </a:t>
            </a:r>
            <a:r>
              <a:rPr lang="ja-JP" altLang="en-US" sz="2800" dirty="0" smtClean="0"/>
              <a:t>→</a:t>
            </a:r>
            <a:r>
              <a:rPr lang="en-US" altLang="ja-JP" sz="2800" dirty="0" smtClean="0"/>
              <a:t> ensuring the reliability of the study</a:t>
            </a:r>
            <a:endParaRPr lang="en-US" altLang="ja-JP" sz="2800" dirty="0"/>
          </a:p>
          <a:p>
            <a:pPr marL="0" indent="0">
              <a:buNone/>
            </a:pPr>
            <a:endParaRPr lang="en-US" altLang="ja-JP" sz="2800" dirty="0" smtClean="0"/>
          </a:p>
          <a:p>
            <a:endParaRPr kumimoji="1" lang="ja-JP"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25</a:t>
            </a:fld>
            <a:endParaRPr kumimoji="1" lang="ja-JP" altLang="en-US" dirty="0"/>
          </a:p>
        </p:txBody>
      </p:sp>
    </p:spTree>
    <p:extLst>
      <p:ext uri="{BB962C8B-B14F-4D97-AF65-F5344CB8AC3E}">
        <p14:creationId xmlns:p14="http://schemas.microsoft.com/office/powerpoint/2010/main" val="2943771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188640"/>
            <a:ext cx="8229600" cy="1143000"/>
          </a:xfrm>
        </p:spPr>
        <p:txBody>
          <a:bodyPr>
            <a:normAutofit fontScale="90000"/>
          </a:bodyPr>
          <a:lstStyle/>
          <a:p>
            <a:r>
              <a:rPr lang="en-NZ" altLang="ja-JP" sz="3100" dirty="0" smtClean="0">
                <a:solidFill>
                  <a:schemeClr val="accent1"/>
                </a:solidFill>
              </a:rPr>
              <a:t>Kyoto University Conflict of Interest Management Regulations</a:t>
            </a:r>
            <a:r>
              <a:rPr lang="ja-JP" altLang="en-US" sz="3100" dirty="0">
                <a:solidFill>
                  <a:schemeClr val="accent1"/>
                </a:solidFill>
              </a:rPr>
              <a:t/>
            </a:r>
            <a:br>
              <a:rPr lang="ja-JP" altLang="en-US" sz="3100" dirty="0">
                <a:solidFill>
                  <a:schemeClr val="accent1"/>
                </a:solidFill>
              </a:rPr>
            </a:br>
            <a:r>
              <a:rPr lang="en-US" altLang="ja-JP" sz="2400" dirty="0" smtClean="0"/>
              <a:t>Instruction No. 79 issued on January 21, 2014</a:t>
            </a:r>
            <a:endParaRPr kumimoji="1" lang="ja-JP" altLang="en-US" sz="2400" dirty="0"/>
          </a:p>
        </p:txBody>
      </p:sp>
      <p:sp>
        <p:nvSpPr>
          <p:cNvPr id="3" name="コンテンツ プレースホルダー 2"/>
          <p:cNvSpPr>
            <a:spLocks noGrp="1"/>
          </p:cNvSpPr>
          <p:nvPr>
            <p:ph idx="1"/>
          </p:nvPr>
        </p:nvSpPr>
        <p:spPr>
          <a:xfrm>
            <a:off x="467544" y="1412776"/>
            <a:ext cx="8229600" cy="5257800"/>
          </a:xfrm>
        </p:spPr>
        <p:txBody>
          <a:bodyPr>
            <a:normAutofit fontScale="40000" lnSpcReduction="20000"/>
          </a:bodyPr>
          <a:lstStyle/>
          <a:p>
            <a:pPr marL="0" indent="0">
              <a:buNone/>
            </a:pPr>
            <a:r>
              <a:rPr lang="en-US" altLang="ja-JP" sz="5900" dirty="0" smtClean="0">
                <a:solidFill>
                  <a:schemeClr val="accent1"/>
                </a:solidFill>
              </a:rPr>
              <a:t>A “</a:t>
            </a:r>
            <a:r>
              <a:rPr lang="en-NZ" altLang="ja-JP" sz="5900" dirty="0" smtClean="0">
                <a:solidFill>
                  <a:schemeClr val="accent1"/>
                </a:solidFill>
              </a:rPr>
              <a:t>Conflict of Interest” is described as follows:</a:t>
            </a:r>
            <a:endParaRPr lang="ja-JP" altLang="en-US" sz="5900" dirty="0">
              <a:solidFill>
                <a:schemeClr val="accent1"/>
              </a:solidFill>
            </a:endParaRPr>
          </a:p>
          <a:p>
            <a:pPr marL="0" indent="0" algn="just">
              <a:buNone/>
            </a:pPr>
            <a:r>
              <a:rPr lang="en-US" altLang="ja-JP" sz="5100" dirty="0" smtClean="0"/>
              <a:t>a)</a:t>
            </a:r>
            <a:r>
              <a:rPr lang="ja-JP" altLang="en-US" sz="5100" dirty="0"/>
              <a:t>　</a:t>
            </a:r>
            <a:r>
              <a:rPr lang="en-US" altLang="ja-JP" sz="5100" dirty="0" smtClean="0"/>
              <a:t> The inhibition of the university's </a:t>
            </a:r>
            <a:r>
              <a:rPr lang="en-US" altLang="ja-JP" sz="5100" dirty="0" smtClean="0">
                <a:solidFill>
                  <a:srgbClr val="DF630F"/>
                </a:solidFill>
              </a:rPr>
              <a:t>social responsibility </a:t>
            </a:r>
            <a:r>
              <a:rPr lang="en-US" altLang="ja-JP" sz="5100" dirty="0" smtClean="0"/>
              <a:t>due to prioritizing the benefit obtained from companies, etc. along with the university's involvement in joint ventures with these companies, etc. (hereinafter, "Industry, government and academia collaborative activities")</a:t>
            </a:r>
          </a:p>
          <a:p>
            <a:pPr marL="0" indent="0" algn="just">
              <a:buNone/>
            </a:pPr>
            <a:endParaRPr lang="ja-JP" altLang="en-US" sz="5100" dirty="0"/>
          </a:p>
          <a:p>
            <a:pPr marL="0" indent="0" algn="just">
              <a:buNone/>
            </a:pPr>
            <a:r>
              <a:rPr lang="en-US" altLang="ja-JP" sz="5100" dirty="0" smtClean="0"/>
              <a:t>b)</a:t>
            </a:r>
            <a:r>
              <a:rPr lang="ja-JP" altLang="en-US" sz="5100" dirty="0"/>
              <a:t>　</a:t>
            </a:r>
            <a:r>
              <a:rPr lang="en-US" altLang="ja-JP" sz="5100" dirty="0" smtClean="0"/>
              <a:t> The inhibition of a faculty member's </a:t>
            </a:r>
            <a:r>
              <a:rPr lang="en-US" altLang="ja-JP" sz="5100" dirty="0" smtClean="0">
                <a:solidFill>
                  <a:srgbClr val="DF630F"/>
                </a:solidFill>
              </a:rPr>
              <a:t>performance of his/her proper duties</a:t>
            </a:r>
            <a:r>
              <a:rPr lang="en-US" altLang="ja-JP" sz="5100" dirty="0" smtClean="0"/>
              <a:t> in the university due to prioritizing the benefit obtained by him/herself or by companies, etc. as a result of receiving benefits from companies, etc. such as implementation fees, part-time remuneration and unlisted stocks along with his/her involvement in industry, government and academia collaborative activities.</a:t>
            </a:r>
          </a:p>
          <a:p>
            <a:pPr marL="0" indent="0" algn="just">
              <a:buNone/>
            </a:pPr>
            <a:endParaRPr lang="ja-JP" altLang="en-US" sz="5100" dirty="0"/>
          </a:p>
          <a:p>
            <a:pPr marL="0" indent="0" algn="just">
              <a:buNone/>
            </a:pPr>
            <a:r>
              <a:rPr lang="en-US" altLang="ja-JP" sz="5100" dirty="0" smtClean="0"/>
              <a:t>c)</a:t>
            </a:r>
            <a:r>
              <a:rPr lang="ja-JP" altLang="en-US" sz="5100" dirty="0"/>
              <a:t>　</a:t>
            </a:r>
            <a:r>
              <a:rPr lang="en-US" altLang="ja-JP" sz="5100" dirty="0" smtClean="0"/>
              <a:t> The inhibition of a faculty member's </a:t>
            </a:r>
            <a:r>
              <a:rPr lang="en-US" altLang="ja-JP" sz="5100" dirty="0" smtClean="0">
                <a:solidFill>
                  <a:srgbClr val="DF630F"/>
                </a:solidFill>
              </a:rPr>
              <a:t>performance of his/her proper duties</a:t>
            </a:r>
            <a:r>
              <a:rPr lang="en-US" altLang="ja-JP" sz="5100" dirty="0" smtClean="0"/>
              <a:t> in the university due to prioritizing the work performance responsibilities owed to the companies, etc. for which he/she performs part-time work.</a:t>
            </a:r>
            <a:endParaRPr lang="ja-JP" altLang="en-US" sz="5100" dirty="0"/>
          </a:p>
          <a:p>
            <a:pPr marL="0" indent="0">
              <a:buNone/>
            </a:pPr>
            <a:r>
              <a:rPr lang="ja-JP" altLang="en-US" sz="3400" dirty="0" smtClean="0"/>
              <a:t>　　　　　　　　　　 </a:t>
            </a:r>
            <a:r>
              <a:rPr lang="en-US" altLang="ja-JP" sz="3400" dirty="0" smtClean="0"/>
              <a:t>(http</a:t>
            </a:r>
            <a:r>
              <a:rPr lang="en-US" altLang="ja-JP" sz="3400" dirty="0"/>
              <a:t>://</a:t>
            </a:r>
            <a:r>
              <a:rPr lang="en-US" altLang="ja-JP" sz="3400" dirty="0" smtClean="0"/>
              <a:t>www.kyoto-u.ac.jp/uni_int/kitei/reiki_honbun/w002RG00001171.html) </a:t>
            </a:r>
            <a:endParaRPr kumimoji="1" lang="ja-JP" altLang="en-US" sz="3400"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26</a:t>
            </a:fld>
            <a:endParaRPr kumimoji="1" lang="ja-JP" altLang="en-US" dirty="0"/>
          </a:p>
        </p:txBody>
      </p:sp>
    </p:spTree>
    <p:extLst>
      <p:ext uri="{BB962C8B-B14F-4D97-AF65-F5344CB8AC3E}">
        <p14:creationId xmlns:p14="http://schemas.microsoft.com/office/powerpoint/2010/main" val="3129397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67544" y="404664"/>
            <a:ext cx="8229600" cy="1143000"/>
          </a:xfrm>
        </p:spPr>
        <p:txBody>
          <a:bodyPr>
            <a:noAutofit/>
          </a:bodyPr>
          <a:lstStyle/>
          <a:p>
            <a:r>
              <a:rPr lang="en-US" altLang="ja-JP" sz="3600" dirty="0" smtClean="0">
                <a:solidFill>
                  <a:srgbClr val="0070C0"/>
                </a:solidFill>
              </a:rPr>
              <a:t>Code of Conduct for Scientists </a:t>
            </a:r>
            <a:r>
              <a:rPr lang="ja-JP" altLang="en-US" sz="3600" dirty="0">
                <a:solidFill>
                  <a:srgbClr val="0070C0"/>
                </a:solidFill>
              </a:rPr>
              <a:t>　</a:t>
            </a:r>
            <a:r>
              <a:rPr lang="en-US" altLang="ja-JP" sz="3600" dirty="0" smtClean="0">
                <a:solidFill>
                  <a:srgbClr val="0070C0"/>
                </a:solidFill>
              </a:rPr>
              <a:t/>
            </a:r>
            <a:br>
              <a:rPr lang="en-US" altLang="ja-JP" sz="3600" dirty="0" smtClean="0">
                <a:solidFill>
                  <a:srgbClr val="0070C0"/>
                </a:solidFill>
              </a:rPr>
            </a:br>
            <a:r>
              <a:rPr lang="en-US" altLang="ja-JP" sz="2800" dirty="0" smtClean="0"/>
              <a:t> Science Council of Japan, revised 2013</a:t>
            </a:r>
            <a:endParaRPr kumimoji="1" lang="ja-JP" altLang="en-US" sz="2800" dirty="0"/>
          </a:p>
        </p:txBody>
      </p:sp>
      <p:sp>
        <p:nvSpPr>
          <p:cNvPr id="5" name="コンテンツ プレースホルダー 4"/>
          <p:cNvSpPr>
            <a:spLocks noGrp="1"/>
          </p:cNvSpPr>
          <p:nvPr>
            <p:ph idx="1"/>
          </p:nvPr>
        </p:nvSpPr>
        <p:spPr>
          <a:xfrm>
            <a:off x="467544" y="1844824"/>
            <a:ext cx="8280920" cy="4525963"/>
          </a:xfrm>
        </p:spPr>
        <p:txBody>
          <a:bodyPr>
            <a:normAutofit fontScale="92500" lnSpcReduction="20000"/>
          </a:bodyPr>
          <a:lstStyle/>
          <a:p>
            <a:pPr marL="0" indent="0" algn="just">
              <a:buNone/>
            </a:pPr>
            <a:r>
              <a:rPr lang="ja-JP" altLang="en-US" dirty="0" smtClean="0"/>
              <a:t> </a:t>
            </a:r>
            <a:r>
              <a:rPr lang="en-US" altLang="ja-JP" dirty="0" smtClean="0"/>
              <a:t>(Research Activities) </a:t>
            </a:r>
            <a:endParaRPr lang="ja-JP" altLang="en-US" dirty="0"/>
          </a:p>
          <a:p>
            <a:pPr marL="0" indent="0" algn="just">
              <a:buNone/>
            </a:pPr>
            <a:r>
              <a:rPr lang="en-US" altLang="ja-JP" sz="2800" dirty="0" smtClean="0"/>
              <a:t>Scientists shall act with integrity according to the spirit of this Code of Conduct in drafting, planning, applying for, implementing, and reporting their own research. By reporting their research results through such means as papers, scientists shall take responsibility as well as obtaining recognition for their achievements in accordance with the role that they played. Scientists shall ensure that research and survey data are recorded, stored and rigorously handled, and not only refrain themselves from any misconduct such as fabrication, falsification or plagiarism, but also refrain from aiding or abetting such misconduct.</a:t>
            </a:r>
            <a:endParaRPr lang="ja-JP" altLang="en-US" dirty="0"/>
          </a:p>
          <a:p>
            <a:pPr algn="just"/>
            <a:endParaRPr kumimoji="1" lang="ja-JP" altLang="en-US" dirty="0"/>
          </a:p>
        </p:txBody>
      </p:sp>
      <p:sp>
        <p:nvSpPr>
          <p:cNvPr id="8" name="スライド番号プレースホルダー 7"/>
          <p:cNvSpPr>
            <a:spLocks noGrp="1"/>
          </p:cNvSpPr>
          <p:nvPr>
            <p:ph type="sldNum" sz="quarter" idx="12"/>
          </p:nvPr>
        </p:nvSpPr>
        <p:spPr/>
        <p:txBody>
          <a:bodyPr/>
          <a:lstStyle/>
          <a:p>
            <a:fld id="{DECD0A69-A759-4E7E-9AFB-B53CC0B44A41}" type="slidenum">
              <a:rPr kumimoji="1" lang="ja-JP" altLang="en-US" smtClean="0"/>
              <a:pPr/>
              <a:t>27</a:t>
            </a:fld>
            <a:endParaRPr kumimoji="1" lang="ja-JP" altLang="en-US" dirty="0"/>
          </a:p>
        </p:txBody>
      </p:sp>
    </p:spTree>
    <p:extLst>
      <p:ext uri="{BB962C8B-B14F-4D97-AF65-F5344CB8AC3E}">
        <p14:creationId xmlns:p14="http://schemas.microsoft.com/office/powerpoint/2010/main" val="8899494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solidFill>
                  <a:schemeClr val="accent1"/>
                </a:solidFill>
              </a:rPr>
              <a:t>Review questions: What is the problem?</a:t>
            </a:r>
            <a:endParaRPr kumimoji="1" lang="ja-JP" altLang="en-US" dirty="0">
              <a:solidFill>
                <a:schemeClr val="accent1"/>
              </a:solidFill>
            </a:endParaRPr>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28</a:t>
            </a:fld>
            <a:endParaRPr kumimoji="1" lang="ja-JP" altLang="en-US" dirty="0"/>
          </a:p>
        </p:txBody>
      </p:sp>
    </p:spTree>
    <p:extLst>
      <p:ext uri="{BB962C8B-B14F-4D97-AF65-F5344CB8AC3E}">
        <p14:creationId xmlns:p14="http://schemas.microsoft.com/office/powerpoint/2010/main" val="32391344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4664"/>
            <a:ext cx="8229600" cy="1143000"/>
          </a:xfrm>
        </p:spPr>
        <p:txBody>
          <a:bodyPr>
            <a:normAutofit/>
          </a:bodyPr>
          <a:lstStyle/>
          <a:p>
            <a:r>
              <a:rPr lang="en-NZ" altLang="ja-JP" sz="3600" dirty="0" smtClean="0">
                <a:solidFill>
                  <a:srgbClr val="0070C0"/>
                </a:solidFill>
              </a:rPr>
              <a:t>Summerlin case (1974)</a:t>
            </a:r>
            <a:endParaRPr kumimoji="1" lang="ja-JP" altLang="en-US" sz="3600" dirty="0">
              <a:solidFill>
                <a:srgbClr val="0070C0"/>
              </a:solidFill>
            </a:endParaRPr>
          </a:p>
        </p:txBody>
      </p:sp>
      <p:sp>
        <p:nvSpPr>
          <p:cNvPr id="3" name="コンテンツ プレースホルダー 2"/>
          <p:cNvSpPr>
            <a:spLocks noGrp="1"/>
          </p:cNvSpPr>
          <p:nvPr>
            <p:ph idx="1"/>
          </p:nvPr>
        </p:nvSpPr>
        <p:spPr/>
        <p:txBody>
          <a:bodyPr>
            <a:normAutofit lnSpcReduction="10000"/>
          </a:bodyPr>
          <a:lstStyle/>
          <a:p>
            <a:pPr marL="0" indent="0" algn="just">
              <a:buNone/>
            </a:pPr>
            <a:r>
              <a:rPr lang="en-US" altLang="ja-JP" sz="2600" dirty="0" smtClean="0"/>
              <a:t>In 1974, William Summerlin, working in the immunology department of the Sloan-Kettering Institute for Cancer Research, reported that he could transplant tissue from genetically unrelated animals without rejection. </a:t>
            </a:r>
          </a:p>
          <a:p>
            <a:pPr marL="0" indent="0" algn="just">
              <a:buNone/>
            </a:pPr>
            <a:r>
              <a:rPr lang="en-US" altLang="ja-JP" sz="2600" dirty="0" smtClean="0"/>
              <a:t>Summerlin demonstrated his claims by showing white mice that had black patches of "transplanted skin" on their backs. However, it was revealed that these "transplanted patches" were actually drawn on the skin of the mice with a felt-tipped marker.</a:t>
            </a:r>
            <a:endParaRPr kumimoji="1" lang="en-US" altLang="ja-JP" sz="2600" dirty="0" smtClean="0"/>
          </a:p>
          <a:p>
            <a:pPr marL="0" indent="0" algn="r">
              <a:buNone/>
            </a:pPr>
            <a:r>
              <a:rPr lang="ja-JP" altLang="en-US" sz="1800" dirty="0" smtClean="0"/>
              <a:t>　　 </a:t>
            </a:r>
            <a:r>
              <a:rPr lang="en-US" altLang="ja-JP" sz="1800" dirty="0" smtClean="0"/>
              <a:t>(Lang, Synergy, 2012) </a:t>
            </a:r>
            <a:endParaRPr kumimoji="1" lang="en-US" altLang="ja-JP" sz="1800" dirty="0" smtClean="0"/>
          </a:p>
          <a:p>
            <a:pPr marL="0" indent="0">
              <a:buNone/>
            </a:pPr>
            <a:r>
              <a:rPr kumimoji="1" lang="en-NZ" altLang="ja-JP" dirty="0" smtClean="0">
                <a:solidFill>
                  <a:srgbClr val="DF630F"/>
                </a:solidFill>
              </a:rPr>
              <a:t>Fabrication</a:t>
            </a:r>
            <a:endParaRPr kumimoji="1" lang="ja-JP" altLang="en-US" dirty="0">
              <a:solidFill>
                <a:srgbClr val="DF630F"/>
              </a:solidFill>
            </a:endParaRPr>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29</a:t>
            </a:fld>
            <a:endParaRPr kumimoji="1" lang="ja-JP" altLang="en-US" dirty="0"/>
          </a:p>
        </p:txBody>
      </p:sp>
      <p:pic>
        <p:nvPicPr>
          <p:cNvPr id="1026" name="Picture 2" descr="C:\Users\Kikuko\AppData\Local\Microsoft\Windows\Temporary Internet Files\Content.IE5\48I4ACBB\lgi01b2014053000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5776" y="5085184"/>
            <a:ext cx="662417" cy="720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1224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570186"/>
          </a:xfrm>
        </p:spPr>
        <p:txBody>
          <a:bodyPr>
            <a:normAutofit fontScale="90000"/>
          </a:bodyPr>
          <a:lstStyle/>
          <a:p>
            <a:r>
              <a:rPr kumimoji="1" lang="en-US" altLang="ja-JP" sz="3600" dirty="0" smtClean="0">
                <a:solidFill>
                  <a:srgbClr val="0070C0"/>
                </a:solidFill>
              </a:rPr>
              <a:t>The concept of research integrity at </a:t>
            </a:r>
            <a:br>
              <a:rPr kumimoji="1" lang="en-US" altLang="ja-JP" sz="3600" dirty="0" smtClean="0">
                <a:solidFill>
                  <a:srgbClr val="0070C0"/>
                </a:solidFill>
              </a:rPr>
            </a:br>
            <a:r>
              <a:rPr kumimoji="1" lang="en-US" altLang="ja-JP" sz="3600" dirty="0" smtClean="0">
                <a:solidFill>
                  <a:srgbClr val="0070C0"/>
                </a:solidFill>
              </a:rPr>
              <a:t>Kyoto University</a:t>
            </a:r>
            <a:r>
              <a:rPr lang="en-US" altLang="ja-JP" dirty="0" smtClean="0">
                <a:solidFill>
                  <a:srgbClr val="0070C0"/>
                </a:solidFill>
              </a:rPr>
              <a:t/>
            </a:r>
            <a:br>
              <a:rPr lang="en-US" altLang="ja-JP" dirty="0" smtClean="0">
                <a:solidFill>
                  <a:srgbClr val="0070C0"/>
                </a:solidFill>
              </a:rPr>
            </a:br>
            <a:endParaRPr kumimoji="1" lang="ja-JP" altLang="en-US" sz="3100" dirty="0"/>
          </a:p>
        </p:txBody>
      </p:sp>
      <p:sp>
        <p:nvSpPr>
          <p:cNvPr id="3" name="コンテンツ プレースホルダー 2"/>
          <p:cNvSpPr>
            <a:spLocks noGrp="1"/>
          </p:cNvSpPr>
          <p:nvPr>
            <p:ph idx="1"/>
          </p:nvPr>
        </p:nvSpPr>
        <p:spPr>
          <a:xfrm>
            <a:off x="467544" y="6093296"/>
            <a:ext cx="8229600" cy="493515"/>
          </a:xfrm>
        </p:spPr>
        <p:txBody>
          <a:bodyPr>
            <a:normAutofit fontScale="92500"/>
          </a:bodyPr>
          <a:lstStyle/>
          <a:p>
            <a:pPr marL="0" indent="0">
              <a:buNone/>
            </a:pPr>
            <a:r>
              <a:rPr lang="ja-JP" altLang="en-US" sz="1500" dirty="0" smtClean="0"/>
              <a:t> </a:t>
            </a:r>
            <a:r>
              <a:rPr lang="en-US" altLang="ja-JP" sz="1500" dirty="0" smtClean="0"/>
              <a:t>(http</a:t>
            </a:r>
            <a:r>
              <a:rPr lang="en-US" altLang="ja-JP" sz="1500" dirty="0"/>
              <a:t>://</a:t>
            </a:r>
            <a:r>
              <a:rPr lang="en-US" altLang="ja-JP" sz="1500" dirty="0" smtClean="0"/>
              <a:t>www.kyoto-u.ac.jp/ja/research/events_news/office/kenkyukokusai/events/2014/140714_1.html) </a:t>
            </a:r>
            <a:endParaRPr lang="ja-JP" altLang="en-US" sz="1500" dirty="0"/>
          </a:p>
          <a:p>
            <a:pPr marL="0" indent="0">
              <a:buNone/>
            </a:pPr>
            <a:endParaRPr lang="ja-JP" altLang="en-US" sz="3000" dirty="0"/>
          </a:p>
          <a:p>
            <a:pPr marL="0" indent="0">
              <a:buNone/>
            </a:pPr>
            <a:endParaRPr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a:t>
            </a:fld>
            <a:endParaRPr kumimoji="1" lang="ja-JP" altLang="en-US" dirty="0"/>
          </a:p>
        </p:txBody>
      </p:sp>
      <p:graphicFrame>
        <p:nvGraphicFramePr>
          <p:cNvPr id="5" name="図表 4"/>
          <p:cNvGraphicFramePr/>
          <p:nvPr>
            <p:extLst>
              <p:ext uri="{D42A27DB-BD31-4B8C-83A1-F6EECF244321}">
                <p14:modId xmlns:p14="http://schemas.microsoft.com/office/powerpoint/2010/main" val="1739502251"/>
              </p:ext>
            </p:extLst>
          </p:nvPr>
        </p:nvGraphicFramePr>
        <p:xfrm>
          <a:off x="0" y="1730362"/>
          <a:ext cx="8136904"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テキスト ボックス 6"/>
          <p:cNvSpPr txBox="1"/>
          <p:nvPr/>
        </p:nvSpPr>
        <p:spPr>
          <a:xfrm>
            <a:off x="1259632" y="4365104"/>
            <a:ext cx="2952328" cy="830997"/>
          </a:xfrm>
          <a:prstGeom prst="rect">
            <a:avLst/>
          </a:prstGeom>
          <a:noFill/>
        </p:spPr>
        <p:txBody>
          <a:bodyPr wrap="square" rtlCol="0">
            <a:spAutoFit/>
          </a:bodyPr>
          <a:lstStyle/>
          <a:p>
            <a:r>
              <a:rPr kumimoji="1" lang="en-NZ" altLang="ja-JP" sz="2400" dirty="0" smtClean="0">
                <a:solidFill>
                  <a:schemeClr val="accent2"/>
                </a:solidFill>
              </a:rPr>
              <a:t>Prevention of research misconduct</a:t>
            </a:r>
            <a:endParaRPr kumimoji="1" lang="ja-JP" altLang="en-US" sz="2400" dirty="0">
              <a:solidFill>
                <a:schemeClr val="accent2"/>
              </a:solidFill>
            </a:endParaRPr>
          </a:p>
        </p:txBody>
      </p:sp>
      <p:sp>
        <p:nvSpPr>
          <p:cNvPr id="8" name="テキスト ボックス 7"/>
          <p:cNvSpPr txBox="1"/>
          <p:nvPr/>
        </p:nvSpPr>
        <p:spPr>
          <a:xfrm>
            <a:off x="5076056" y="1484784"/>
            <a:ext cx="3528392" cy="1200329"/>
          </a:xfrm>
          <a:prstGeom prst="rect">
            <a:avLst/>
          </a:prstGeom>
          <a:noFill/>
        </p:spPr>
        <p:txBody>
          <a:bodyPr wrap="square" rtlCol="0">
            <a:spAutoFit/>
          </a:bodyPr>
          <a:lstStyle/>
          <a:p>
            <a:r>
              <a:rPr lang="en-US" altLang="ja-JP" sz="2400" dirty="0" smtClean="0">
                <a:solidFill>
                  <a:srgbClr val="0070C0"/>
                </a:solidFill>
              </a:rPr>
              <a:t>Creation of a mechanism for research with "high aspirations"</a:t>
            </a:r>
            <a:endParaRPr kumimoji="1" lang="ja-JP" altLang="en-US" sz="2400" dirty="0">
              <a:solidFill>
                <a:srgbClr val="0070C0"/>
              </a:solidFill>
            </a:endParaRPr>
          </a:p>
        </p:txBody>
      </p:sp>
    </p:spTree>
    <p:extLst>
      <p:ext uri="{BB962C8B-B14F-4D97-AF65-F5344CB8AC3E}">
        <p14:creationId xmlns:p14="http://schemas.microsoft.com/office/powerpoint/2010/main" val="37378964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4664"/>
            <a:ext cx="8229600" cy="1143000"/>
          </a:xfrm>
        </p:spPr>
        <p:txBody>
          <a:bodyPr>
            <a:normAutofit/>
          </a:bodyPr>
          <a:lstStyle/>
          <a:p>
            <a:r>
              <a:rPr lang="en-NZ" altLang="ja-JP" sz="3600" dirty="0" smtClean="0">
                <a:solidFill>
                  <a:srgbClr val="0070C0"/>
                </a:solidFill>
              </a:rPr>
              <a:t>Alsabti case (1977)</a:t>
            </a:r>
            <a:r>
              <a:rPr kumimoji="1" lang="en-US" altLang="ja-JP" sz="3600" dirty="0" smtClean="0">
                <a:solidFill>
                  <a:srgbClr val="0070C0"/>
                </a:solidFill>
              </a:rPr>
              <a:t> </a:t>
            </a:r>
            <a:endParaRPr kumimoji="1" lang="ja-JP" altLang="en-US" sz="3600" dirty="0">
              <a:solidFill>
                <a:srgbClr val="0070C0"/>
              </a:solidFill>
            </a:endParaRPr>
          </a:p>
        </p:txBody>
      </p:sp>
      <p:sp>
        <p:nvSpPr>
          <p:cNvPr id="3" name="コンテンツ プレースホルダー 2"/>
          <p:cNvSpPr>
            <a:spLocks noGrp="1"/>
          </p:cNvSpPr>
          <p:nvPr>
            <p:ph idx="1"/>
          </p:nvPr>
        </p:nvSpPr>
        <p:spPr>
          <a:xfrm>
            <a:off x="467544" y="1628800"/>
            <a:ext cx="8363272" cy="4641379"/>
          </a:xfrm>
        </p:spPr>
        <p:txBody>
          <a:bodyPr>
            <a:normAutofit fontScale="92500" lnSpcReduction="10000"/>
          </a:bodyPr>
          <a:lstStyle/>
          <a:p>
            <a:pPr marL="0" indent="0" algn="just">
              <a:buNone/>
            </a:pPr>
            <a:r>
              <a:rPr lang="en-US" altLang="ja-JP" sz="2800" dirty="0" smtClean="0"/>
              <a:t>Elias Alsabti worked in various U.S. research institutions, and reworked articles from lesser known scientific journals into entries that he submitted for publication elsewhere.</a:t>
            </a:r>
          </a:p>
          <a:p>
            <a:pPr marL="0" indent="0" algn="just">
              <a:buNone/>
            </a:pPr>
            <a:r>
              <a:rPr lang="en-US" altLang="ja-JP" sz="2800" dirty="0" smtClean="0"/>
              <a:t>His aim was to get ahead by accumulating a long list of publications in order to have a decorated scientific career similarly to many other scientists.</a:t>
            </a:r>
          </a:p>
          <a:p>
            <a:pPr marL="0" indent="0" algn="just">
              <a:buNone/>
            </a:pPr>
            <a:r>
              <a:rPr lang="en-US" altLang="ja-JP" sz="2800" dirty="0" smtClean="0"/>
              <a:t>His plagiarism continued for three years.</a:t>
            </a:r>
          </a:p>
          <a:p>
            <a:pPr marL="0" indent="0" algn="just">
              <a:buNone/>
            </a:pPr>
            <a:r>
              <a:rPr lang="en-US" altLang="ja-JP" sz="2800" dirty="0" smtClean="0"/>
              <a:t>However, his hasty approach of carelessly stealing papers word for word finally led to his downfall. Perhaps if he had been more careful, his plagiarism would never have been detected.</a:t>
            </a:r>
          </a:p>
          <a:p>
            <a:pPr marL="0" indent="0" algn="r">
              <a:buNone/>
            </a:pPr>
            <a:r>
              <a:rPr lang="ja-JP" altLang="en-US" sz="1900" dirty="0" smtClean="0"/>
              <a:t> </a:t>
            </a:r>
            <a:r>
              <a:rPr lang="en-US" altLang="ja-JP" sz="1900" dirty="0" smtClean="0"/>
              <a:t>(Broad, Kodansha, 2014)</a:t>
            </a:r>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30</a:t>
            </a:fld>
            <a:endParaRPr kumimoji="1" lang="ja-JP" altLang="en-US" dirty="0"/>
          </a:p>
        </p:txBody>
      </p:sp>
      <p:sp>
        <p:nvSpPr>
          <p:cNvPr id="4" name="テキスト ボックス 3"/>
          <p:cNvSpPr txBox="1"/>
          <p:nvPr/>
        </p:nvSpPr>
        <p:spPr>
          <a:xfrm>
            <a:off x="467544" y="5877272"/>
            <a:ext cx="1944216" cy="584775"/>
          </a:xfrm>
          <a:prstGeom prst="rect">
            <a:avLst/>
          </a:prstGeom>
          <a:noFill/>
        </p:spPr>
        <p:txBody>
          <a:bodyPr wrap="square" rtlCol="0">
            <a:spAutoFit/>
          </a:bodyPr>
          <a:lstStyle/>
          <a:p>
            <a:r>
              <a:rPr kumimoji="1" lang="en-NZ" altLang="ja-JP" sz="3200" dirty="0" smtClean="0">
                <a:solidFill>
                  <a:srgbClr val="DF630F"/>
                </a:solidFill>
              </a:rPr>
              <a:t>Plagiarism</a:t>
            </a:r>
            <a:endParaRPr kumimoji="1" lang="ja-JP" altLang="en-US" sz="3200" dirty="0">
              <a:solidFill>
                <a:srgbClr val="DF630F"/>
              </a:solidFill>
            </a:endParaRPr>
          </a:p>
        </p:txBody>
      </p:sp>
      <p:pic>
        <p:nvPicPr>
          <p:cNvPr id="2050" name="Picture 2" descr="C:\Users\Kikuko\AppData\Local\Microsoft\Windows\Temporary Internet Files\Content.IE5\EAKYSNKK\sgi01a2014080118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11760" y="5805264"/>
            <a:ext cx="685182" cy="6851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072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76672"/>
            <a:ext cx="8229600" cy="1143000"/>
          </a:xfrm>
        </p:spPr>
        <p:txBody>
          <a:bodyPr>
            <a:normAutofit/>
          </a:bodyPr>
          <a:lstStyle/>
          <a:p>
            <a:r>
              <a:rPr lang="en-NZ" altLang="ja-JP" sz="3600" dirty="0" smtClean="0">
                <a:solidFill>
                  <a:srgbClr val="0070C0"/>
                </a:solidFill>
              </a:rPr>
              <a:t>Synthroid</a:t>
            </a:r>
            <a:r>
              <a:rPr lang="ja-JP" altLang="en-US" sz="3600" dirty="0" smtClean="0">
                <a:solidFill>
                  <a:srgbClr val="0070C0"/>
                </a:solidFill>
              </a:rPr>
              <a:t> </a:t>
            </a:r>
            <a:r>
              <a:rPr lang="en-US" altLang="ja-JP" sz="3600" dirty="0" smtClean="0">
                <a:solidFill>
                  <a:srgbClr val="0070C0"/>
                </a:solidFill>
              </a:rPr>
              <a:t>case (1997</a:t>
            </a:r>
            <a:r>
              <a:rPr kumimoji="1" lang="en-US" altLang="ja-JP" sz="3600" dirty="0" smtClean="0">
                <a:solidFill>
                  <a:srgbClr val="0070C0"/>
                </a:solidFill>
              </a:rPr>
              <a:t>) </a:t>
            </a:r>
            <a:endParaRPr kumimoji="1" lang="ja-JP" altLang="en-US" sz="3600" dirty="0">
              <a:solidFill>
                <a:srgbClr val="0070C0"/>
              </a:solidFill>
            </a:endParaRPr>
          </a:p>
        </p:txBody>
      </p:sp>
      <p:sp>
        <p:nvSpPr>
          <p:cNvPr id="3" name="コンテンツ プレースホルダー 2"/>
          <p:cNvSpPr>
            <a:spLocks noGrp="1"/>
          </p:cNvSpPr>
          <p:nvPr>
            <p:ph idx="1"/>
          </p:nvPr>
        </p:nvSpPr>
        <p:spPr/>
        <p:txBody>
          <a:bodyPr>
            <a:normAutofit fontScale="85000" lnSpcReduction="20000"/>
          </a:bodyPr>
          <a:lstStyle/>
          <a:p>
            <a:pPr marL="0" indent="0" algn="just">
              <a:buNone/>
            </a:pPr>
            <a:r>
              <a:rPr lang="en-US" altLang="ja-JP" sz="2800" dirty="0" smtClean="0"/>
              <a:t>The manufacturer of Synthroid, a thyroid hormone formulation for hypothyroidism patients, supported a study to favorably compare Synthroid with its generic counterparts. However, the results of the study were not as favorable as expected.</a:t>
            </a:r>
          </a:p>
          <a:p>
            <a:pPr marL="0" indent="0" algn="just">
              <a:buNone/>
            </a:pPr>
            <a:r>
              <a:rPr lang="en-US" altLang="ja-JP" sz="2800" dirty="0" smtClean="0"/>
              <a:t>To prevent the publication of the results, the manufacturer relied on a clause in its agreement with the researcher requiring the permission of the company to publish the results. The researcher's employer, the University of California, ordered the researcher to withdraw the paper, fearing expensive and protracted litigation.</a:t>
            </a:r>
          </a:p>
          <a:p>
            <a:pPr marL="0" indent="0" algn="just">
              <a:buNone/>
            </a:pPr>
            <a:r>
              <a:rPr lang="en-US" altLang="ja-JP" sz="2800" dirty="0" smtClean="0"/>
              <a:t>The manufacturer made $800 million from Synthroid in the next 6 years before the paper was eventually published.</a:t>
            </a:r>
            <a:endParaRPr kumimoji="1" lang="en-US" altLang="ja-JP" sz="2800" dirty="0" smtClean="0"/>
          </a:p>
          <a:p>
            <a:pPr marL="0" indent="0" algn="r">
              <a:buNone/>
            </a:pPr>
            <a:r>
              <a:rPr lang="en-US" altLang="ja-JP" sz="1800" dirty="0" smtClean="0"/>
              <a:t>(http</a:t>
            </a:r>
            <a:r>
              <a:rPr lang="en-US" altLang="ja-JP" sz="1800" dirty="0"/>
              <a:t>://www.nytimes.com/1997/04/16/us/drug-firm-relenting-allows-unflattering-study-to-appear.html?pagewanted=2</a:t>
            </a:r>
            <a:r>
              <a:rPr lang="ja-JP" altLang="en-US" sz="1800" dirty="0" smtClean="0"/>
              <a:t>　</a:t>
            </a:r>
            <a:r>
              <a:rPr lang="en-US" altLang="ja-JP" sz="1800" dirty="0" smtClean="0"/>
              <a:t>)</a:t>
            </a:r>
            <a:r>
              <a:rPr lang="ja-JP" altLang="en-US" sz="1900" dirty="0" smtClean="0"/>
              <a:t> </a:t>
            </a:r>
            <a:r>
              <a:rPr lang="en-US" altLang="ja-JP" sz="1900" dirty="0" smtClean="0"/>
              <a:t>(</a:t>
            </a:r>
            <a:r>
              <a:rPr lang="en-US" altLang="ja-JP" sz="2000" dirty="0" smtClean="0"/>
              <a:t>Lang, Synergy, 2012</a:t>
            </a:r>
            <a:r>
              <a:rPr lang="en-US" altLang="ja-JP" sz="1900" dirty="0" smtClean="0"/>
              <a:t>) </a:t>
            </a:r>
            <a:endParaRPr lang="ja-JP" altLang="en-US" sz="1900" dirty="0"/>
          </a:p>
          <a:p>
            <a:pPr marL="0" indent="0">
              <a:buNone/>
            </a:pPr>
            <a:endParaRPr kumimoji="1" lang="ja-JP" altLang="en-US" sz="20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31</a:t>
            </a:fld>
            <a:endParaRPr kumimoji="1" lang="ja-JP" altLang="en-US" dirty="0"/>
          </a:p>
        </p:txBody>
      </p:sp>
      <p:sp>
        <p:nvSpPr>
          <p:cNvPr id="5" name="テキスト ボックス 4"/>
          <p:cNvSpPr txBox="1"/>
          <p:nvPr/>
        </p:nvSpPr>
        <p:spPr>
          <a:xfrm>
            <a:off x="467544" y="5877272"/>
            <a:ext cx="2880320" cy="584775"/>
          </a:xfrm>
          <a:prstGeom prst="rect">
            <a:avLst/>
          </a:prstGeom>
          <a:noFill/>
        </p:spPr>
        <p:txBody>
          <a:bodyPr wrap="square" rtlCol="0">
            <a:spAutoFit/>
          </a:bodyPr>
          <a:lstStyle/>
          <a:p>
            <a:r>
              <a:rPr lang="en-US" altLang="ja-JP" sz="3200" dirty="0" smtClean="0">
                <a:solidFill>
                  <a:srgbClr val="DF630F"/>
                </a:solidFill>
              </a:rPr>
              <a:t>Non-publication</a:t>
            </a:r>
            <a:endParaRPr kumimoji="1" lang="ja-JP" altLang="en-US" sz="3200" dirty="0">
              <a:solidFill>
                <a:srgbClr val="DF630F"/>
              </a:solidFill>
            </a:endParaRPr>
          </a:p>
        </p:txBody>
      </p:sp>
      <p:pic>
        <p:nvPicPr>
          <p:cNvPr id="4098" name="Picture 2" descr="C:\Users\Kikuko\AppData\Local\Microsoft\Windows\Temporary Internet Files\Content.IE5\ZTO68HA1\gi01a20140128220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6314" y="5949280"/>
            <a:ext cx="797113" cy="6883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980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76672"/>
            <a:ext cx="8229600" cy="1143000"/>
          </a:xfrm>
        </p:spPr>
        <p:txBody>
          <a:bodyPr>
            <a:normAutofit fontScale="90000"/>
          </a:bodyPr>
          <a:lstStyle/>
          <a:p>
            <a:r>
              <a:rPr lang="en-US" altLang="ja-JP" sz="4000" dirty="0" smtClean="0">
                <a:solidFill>
                  <a:srgbClr val="0070C0"/>
                </a:solidFill>
              </a:rPr>
              <a:t>The Millikan-Ehrenhaft controversy (1913)</a:t>
            </a:r>
            <a:endParaRPr kumimoji="1" lang="ja-JP" altLang="en-US" sz="4000" dirty="0">
              <a:solidFill>
                <a:srgbClr val="0070C0"/>
              </a:solidFill>
            </a:endParaRPr>
          </a:p>
        </p:txBody>
      </p:sp>
      <p:sp>
        <p:nvSpPr>
          <p:cNvPr id="3" name="コンテンツ プレースホルダー 2"/>
          <p:cNvSpPr>
            <a:spLocks noGrp="1"/>
          </p:cNvSpPr>
          <p:nvPr>
            <p:ph idx="1"/>
          </p:nvPr>
        </p:nvSpPr>
        <p:spPr/>
        <p:txBody>
          <a:bodyPr>
            <a:normAutofit fontScale="85000" lnSpcReduction="20000"/>
          </a:bodyPr>
          <a:lstStyle/>
          <a:p>
            <a:pPr marL="0" indent="0" algn="just">
              <a:buNone/>
            </a:pPr>
            <a:r>
              <a:rPr lang="en-US" altLang="ja-JP" sz="2800" dirty="0" smtClean="0"/>
              <a:t>Millikan, a Nobel Prize winning physicist, first measured the elementary electric charge, that of the electron. </a:t>
            </a:r>
          </a:p>
          <a:p>
            <a:pPr marL="0" indent="0" algn="just">
              <a:buNone/>
            </a:pPr>
            <a:r>
              <a:rPr lang="en-US" altLang="ja-JP" sz="2800" dirty="0" smtClean="0"/>
              <a:t>Ehrenhaft, on the other hand, pointed out that his statement that an auxiliary electron with minute electrical charge exists has been backed up by these results.</a:t>
            </a:r>
          </a:p>
          <a:p>
            <a:pPr marL="0" indent="0" algn="just">
              <a:buNone/>
            </a:pPr>
            <a:r>
              <a:rPr lang="en-US" altLang="ja-JP" sz="2800" dirty="0" smtClean="0"/>
              <a:t>To rebut Ehrenhaft, and prove that single electrical charge is more suitable, Millikan published more accurate results.</a:t>
            </a:r>
          </a:p>
          <a:p>
            <a:pPr marL="0" indent="0" algn="just">
              <a:buNone/>
            </a:pPr>
            <a:r>
              <a:rPr lang="en-US" altLang="ja-JP" sz="2800" dirty="0" smtClean="0"/>
              <a:t>Gerald Holton, a Harvard University historian, later discovered discrepancies between the laboratory notebook of Millikan and the published data.</a:t>
            </a:r>
          </a:p>
          <a:p>
            <a:pPr marL="0" indent="0" algn="just">
              <a:buNone/>
            </a:pPr>
            <a:r>
              <a:rPr lang="en-US" altLang="ja-JP" sz="2800" dirty="0" smtClean="0"/>
              <a:t>In Millikan’s laboratory notes there were measurements for 140 droplets, whereas the published results in 1913 state emphatically that there were measurements for 58 droplets.</a:t>
            </a:r>
          </a:p>
          <a:p>
            <a:pPr marL="0" indent="0" algn="r">
              <a:buNone/>
            </a:pPr>
            <a:r>
              <a:rPr lang="ja-JP" altLang="en-US" sz="1800" dirty="0" smtClean="0"/>
              <a:t>　　</a:t>
            </a:r>
            <a:r>
              <a:rPr lang="ja-JP" altLang="en-US" sz="1900" dirty="0" smtClean="0"/>
              <a:t> </a:t>
            </a:r>
            <a:r>
              <a:rPr lang="en-US" altLang="ja-JP" sz="1900" dirty="0" smtClean="0"/>
              <a:t>(Broad, Kodansha, 2014) </a:t>
            </a:r>
            <a:r>
              <a:rPr lang="ja-JP" altLang="en-US" sz="1800" dirty="0" smtClean="0"/>
              <a:t>　</a:t>
            </a:r>
            <a:endParaRPr lang="en-US" altLang="ja-JP" sz="1800" dirty="0" smtClean="0"/>
          </a:p>
          <a:p>
            <a:pPr marL="0" indent="0">
              <a:buNone/>
            </a:pPr>
            <a:endParaRPr kumimoji="1" lang="ja-JP" altLang="en-US" sz="20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32</a:t>
            </a:fld>
            <a:endParaRPr kumimoji="1" lang="ja-JP" altLang="en-US" dirty="0"/>
          </a:p>
        </p:txBody>
      </p:sp>
      <p:sp>
        <p:nvSpPr>
          <p:cNvPr id="7" name="テキスト ボックス 6"/>
          <p:cNvSpPr txBox="1"/>
          <p:nvPr/>
        </p:nvSpPr>
        <p:spPr>
          <a:xfrm>
            <a:off x="539552" y="5733256"/>
            <a:ext cx="2880320" cy="1077218"/>
          </a:xfrm>
          <a:prstGeom prst="rect">
            <a:avLst/>
          </a:prstGeom>
          <a:noFill/>
        </p:spPr>
        <p:txBody>
          <a:bodyPr wrap="square" rtlCol="0">
            <a:spAutoFit/>
          </a:bodyPr>
          <a:lstStyle/>
          <a:p>
            <a:r>
              <a:rPr lang="en-NZ" altLang="ja-JP" sz="3200" dirty="0" smtClean="0">
                <a:solidFill>
                  <a:srgbClr val="DF630F"/>
                </a:solidFill>
              </a:rPr>
              <a:t>Selective publishing</a:t>
            </a:r>
            <a:endParaRPr kumimoji="1" lang="ja-JP" altLang="en-US" sz="3200" dirty="0">
              <a:solidFill>
                <a:srgbClr val="DF630F"/>
              </a:solidFill>
            </a:endParaRPr>
          </a:p>
        </p:txBody>
      </p:sp>
      <p:pic>
        <p:nvPicPr>
          <p:cNvPr id="5123" name="Picture 3" descr="C:\Users\Kikuko\AppData\Local\Microsoft\Windows\Temporary Internet Files\Content.IE5\ZTO68HA1\sgi01a2013092609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08538" y="5733255"/>
            <a:ext cx="761637" cy="7616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171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1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76672"/>
            <a:ext cx="8229600" cy="1008112"/>
          </a:xfrm>
        </p:spPr>
        <p:txBody>
          <a:bodyPr>
            <a:normAutofit/>
          </a:bodyPr>
          <a:lstStyle/>
          <a:p>
            <a:r>
              <a:rPr lang="en-NZ" altLang="ja-JP" sz="3600" dirty="0" smtClean="0">
                <a:solidFill>
                  <a:srgbClr val="0070C0"/>
                </a:solidFill>
              </a:rPr>
              <a:t>Gelsinger case (1999)</a:t>
            </a:r>
            <a:endParaRPr kumimoji="1" lang="ja-JP" altLang="en-US" sz="3600" dirty="0">
              <a:solidFill>
                <a:srgbClr val="0070C0"/>
              </a:solidFill>
            </a:endParaRPr>
          </a:p>
        </p:txBody>
      </p:sp>
      <p:sp>
        <p:nvSpPr>
          <p:cNvPr id="3" name="コンテンツ プレースホルダー 2"/>
          <p:cNvSpPr>
            <a:spLocks noGrp="1"/>
          </p:cNvSpPr>
          <p:nvPr>
            <p:ph idx="1"/>
          </p:nvPr>
        </p:nvSpPr>
        <p:spPr>
          <a:xfrm>
            <a:off x="457200" y="1412776"/>
            <a:ext cx="8686800" cy="5036493"/>
          </a:xfrm>
        </p:spPr>
        <p:txBody>
          <a:bodyPr>
            <a:normAutofit fontScale="70000" lnSpcReduction="20000"/>
          </a:bodyPr>
          <a:lstStyle/>
          <a:p>
            <a:pPr marL="0" indent="0" algn="just">
              <a:buNone/>
            </a:pPr>
            <a:r>
              <a:rPr lang="en-US" altLang="ja-JP" sz="2800" dirty="0" smtClean="0"/>
              <a:t>Jesse Gelsinger, an 18 year-old boy who suffered from ornithine transcarbamylase deficiency, joined a clinical trial on gene therapy run by the University of Pennsylvania.</a:t>
            </a:r>
          </a:p>
          <a:p>
            <a:pPr marL="0" indent="0" algn="just">
              <a:buNone/>
            </a:pPr>
            <a:r>
              <a:rPr lang="en-US" altLang="ja-JP" sz="2800" dirty="0" smtClean="0"/>
              <a:t>He died of multiple organ failure resulting from the use of the viral vector used to transport the gene into his cells.</a:t>
            </a:r>
          </a:p>
          <a:p>
            <a:pPr marL="0" indent="0" algn="just">
              <a:buNone/>
            </a:pPr>
            <a:r>
              <a:rPr lang="en-US" altLang="ja-JP" sz="2800" dirty="0" smtClean="0"/>
              <a:t>An investigation concluded that the scientists involved in the trial broke several rules of conduct:</a:t>
            </a:r>
            <a:endParaRPr lang="ja-JP" altLang="en-US" sz="2800" dirty="0" smtClean="0"/>
          </a:p>
          <a:p>
            <a:pPr marL="685800" lvl="2" algn="just">
              <a:lnSpc>
                <a:spcPct val="100000"/>
              </a:lnSpc>
              <a:spcBef>
                <a:spcPts val="0"/>
              </a:spcBef>
              <a:spcAft>
                <a:spcPts val="600"/>
              </a:spcAft>
            </a:pPr>
            <a:r>
              <a:rPr lang="en-US" altLang="ja-JP" sz="2800" dirty="0" smtClean="0"/>
              <a:t>Gelsinger's health condition was not good, and that should have led to his exclusion from the trial;</a:t>
            </a:r>
          </a:p>
          <a:p>
            <a:pPr marL="685800" lvl="2" algn="just">
              <a:lnSpc>
                <a:spcPct val="100000"/>
              </a:lnSpc>
              <a:spcBef>
                <a:spcPts val="0"/>
              </a:spcBef>
              <a:spcAft>
                <a:spcPts val="600"/>
              </a:spcAft>
            </a:pPr>
            <a:r>
              <a:rPr lang="en-US" altLang="ja-JP" sz="2800" dirty="0" smtClean="0"/>
              <a:t>There was no mention of serious adverse events in the consent form;</a:t>
            </a:r>
          </a:p>
          <a:p>
            <a:pPr marL="685800" lvl="2" algn="just">
              <a:lnSpc>
                <a:spcPct val="100000"/>
              </a:lnSpc>
              <a:spcBef>
                <a:spcPts val="0"/>
              </a:spcBef>
              <a:spcAft>
                <a:spcPts val="600"/>
              </a:spcAft>
            </a:pPr>
            <a:r>
              <a:rPr lang="en-US" altLang="ja-JP" sz="2800" dirty="0" smtClean="0"/>
              <a:t>The research organization failed to perform its obligation to present information such as the risks and rewards from participation in the trial, and induced patients to join the trial inappropriately</a:t>
            </a:r>
          </a:p>
          <a:p>
            <a:pPr marL="0" indent="0" algn="just">
              <a:lnSpc>
                <a:spcPct val="100000"/>
              </a:lnSpc>
              <a:spcBef>
                <a:spcPts val="0"/>
              </a:spcBef>
              <a:spcAft>
                <a:spcPts val="600"/>
              </a:spcAft>
              <a:buNone/>
            </a:pPr>
            <a:r>
              <a:rPr lang="en-US" altLang="ja-JP" sz="2800" dirty="0" smtClean="0"/>
              <a:t>The co-investigator Dr. M. Wilson, was a founder and shareholder of the research sponsor, and both he and the university made huge stock profits.</a:t>
            </a:r>
            <a:r>
              <a:rPr lang="ja-JP" altLang="en-US" sz="2800" dirty="0" smtClean="0"/>
              <a:t>　　　　　　　　　　　　</a:t>
            </a:r>
            <a:endParaRPr lang="en-US" altLang="ja-JP" sz="2800" dirty="0" smtClean="0"/>
          </a:p>
          <a:p>
            <a:pPr marL="0" indent="0" algn="r">
              <a:spcBef>
                <a:spcPts val="0"/>
              </a:spcBef>
              <a:spcAft>
                <a:spcPts val="600"/>
              </a:spcAft>
              <a:buNone/>
            </a:pPr>
            <a:r>
              <a:rPr lang="ja-JP" altLang="en-US" sz="1900" dirty="0" smtClean="0"/>
              <a:t>　　　　　　　　　　　　　　　　　　　　　　　　　　　　　　　　　　</a:t>
            </a:r>
            <a:r>
              <a:rPr lang="en-US" altLang="ja-JP" sz="1900" dirty="0" smtClean="0"/>
              <a:t>(Iwao  Goma, Journal of Kyoto Prefectural University of Medicine, 2011) </a:t>
            </a:r>
          </a:p>
          <a:p>
            <a:pPr marL="0" indent="0" algn="r">
              <a:lnSpc>
                <a:spcPct val="100000"/>
              </a:lnSpc>
              <a:spcBef>
                <a:spcPts val="0"/>
              </a:spcBef>
              <a:spcAft>
                <a:spcPts val="600"/>
              </a:spcAft>
              <a:buNone/>
            </a:pPr>
            <a:r>
              <a:rPr lang="ja-JP" altLang="en-US" sz="1900" dirty="0" smtClean="0"/>
              <a:t> </a:t>
            </a:r>
            <a:r>
              <a:rPr lang="en-US" altLang="ja-JP" sz="1900" dirty="0" smtClean="0"/>
              <a:t>(http://www.washingtonpost.com/wp-srv/WPcap/1999-11/21/101r-112199-idx.html) </a:t>
            </a:r>
          </a:p>
          <a:p>
            <a:pPr marL="685800" lvl="2">
              <a:lnSpc>
                <a:spcPct val="100000"/>
              </a:lnSpc>
              <a:spcBef>
                <a:spcPts val="0"/>
              </a:spcBef>
              <a:spcAft>
                <a:spcPts val="600"/>
              </a:spcAft>
            </a:pPr>
            <a:endParaRPr lang="en-US" altLang="ja-JP" sz="2200" dirty="0" smtClean="0"/>
          </a:p>
          <a:p>
            <a:pPr marL="685800" lvl="2">
              <a:lnSpc>
                <a:spcPct val="100000"/>
              </a:lnSpc>
              <a:spcBef>
                <a:spcPts val="0"/>
              </a:spcBef>
              <a:spcAft>
                <a:spcPts val="600"/>
              </a:spcAft>
            </a:pPr>
            <a:endParaRPr lang="en-US" altLang="ja-JP" sz="2200" dirty="0" smtClean="0"/>
          </a:p>
          <a:p>
            <a:pPr marL="0" indent="0">
              <a:buNone/>
            </a:pPr>
            <a:endParaRPr kumimoji="1" lang="ja-JP" altLang="en-US" sz="20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33</a:t>
            </a:fld>
            <a:endParaRPr kumimoji="1" lang="ja-JP" altLang="en-US" dirty="0"/>
          </a:p>
        </p:txBody>
      </p:sp>
      <p:sp>
        <p:nvSpPr>
          <p:cNvPr id="5" name="テキスト ボックス 4"/>
          <p:cNvSpPr txBox="1"/>
          <p:nvPr/>
        </p:nvSpPr>
        <p:spPr>
          <a:xfrm>
            <a:off x="0" y="5288340"/>
            <a:ext cx="3202177" cy="1569660"/>
          </a:xfrm>
          <a:prstGeom prst="rect">
            <a:avLst/>
          </a:prstGeom>
          <a:noFill/>
        </p:spPr>
        <p:txBody>
          <a:bodyPr wrap="square" rtlCol="0">
            <a:spAutoFit/>
          </a:bodyPr>
          <a:lstStyle/>
          <a:p>
            <a:r>
              <a:rPr lang="en-US" altLang="ja-JP" sz="3200" dirty="0" smtClean="0">
                <a:solidFill>
                  <a:srgbClr val="DF630F"/>
                </a:solidFill>
              </a:rPr>
              <a:t>COI</a:t>
            </a:r>
            <a:r>
              <a:rPr lang="ja-JP" altLang="en-US" sz="3200" dirty="0" smtClean="0">
                <a:solidFill>
                  <a:srgbClr val="DF630F"/>
                </a:solidFill>
              </a:rPr>
              <a:t> </a:t>
            </a:r>
            <a:r>
              <a:rPr lang="en-US" altLang="ja-JP" sz="3200" dirty="0" smtClean="0">
                <a:solidFill>
                  <a:srgbClr val="DF630F"/>
                </a:solidFill>
              </a:rPr>
              <a:t>/ </a:t>
            </a:r>
            <a:r>
              <a:rPr lang="en-NZ" altLang="ja-JP" sz="3200" dirty="0" smtClean="0">
                <a:solidFill>
                  <a:srgbClr val="DF630F"/>
                </a:solidFill>
              </a:rPr>
              <a:t>research participant protection</a:t>
            </a:r>
            <a:endParaRPr kumimoji="1" lang="ja-JP" altLang="en-US" sz="3200" dirty="0">
              <a:solidFill>
                <a:srgbClr val="DF630F"/>
              </a:solidFill>
            </a:endParaRPr>
          </a:p>
        </p:txBody>
      </p:sp>
      <p:pic>
        <p:nvPicPr>
          <p:cNvPr id="1028" name="Picture 4" descr="C:\Users\Kikuko\AppData\Local\Microsoft\Windows\Temporary Internet Files\Content.IE5\FRDTGGOD\sgi01a2014120922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5112" y="5797959"/>
            <a:ext cx="1080121" cy="5504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379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404664"/>
            <a:ext cx="8373616" cy="1143000"/>
          </a:xfrm>
        </p:spPr>
        <p:txBody>
          <a:bodyPr>
            <a:noAutofit/>
          </a:bodyPr>
          <a:lstStyle/>
          <a:p>
            <a:r>
              <a:rPr lang="en-NZ" altLang="ja-JP" sz="3600" dirty="0" smtClean="0">
                <a:solidFill>
                  <a:srgbClr val="0070C0"/>
                </a:solidFill>
              </a:rPr>
              <a:t>Schön scandal (Bell Labs) (1998-2002)</a:t>
            </a:r>
            <a:endParaRPr kumimoji="1" lang="ja-JP" altLang="en-US" sz="3600" dirty="0">
              <a:solidFill>
                <a:srgbClr val="0070C0"/>
              </a:solidFill>
            </a:endParaRPr>
          </a:p>
        </p:txBody>
      </p:sp>
      <p:sp>
        <p:nvSpPr>
          <p:cNvPr id="3" name="コンテンツ プレースホルダー 2"/>
          <p:cNvSpPr>
            <a:spLocks noGrp="1"/>
          </p:cNvSpPr>
          <p:nvPr>
            <p:ph idx="1"/>
          </p:nvPr>
        </p:nvSpPr>
        <p:spPr>
          <a:xfrm>
            <a:off x="442320" y="1641223"/>
            <a:ext cx="8229600" cy="4853136"/>
          </a:xfrm>
        </p:spPr>
        <p:txBody>
          <a:bodyPr>
            <a:normAutofit fontScale="77500" lnSpcReduction="20000"/>
          </a:bodyPr>
          <a:lstStyle/>
          <a:p>
            <a:pPr marL="0" indent="0" algn="just">
              <a:buNone/>
              <a:tabLst>
                <a:tab pos="982663" algn="l"/>
              </a:tabLst>
            </a:pPr>
            <a:r>
              <a:rPr lang="en-US" altLang="ja-JP" sz="2900" dirty="0" smtClean="0"/>
              <a:t>Schön, a young researcher at Bell Labs, briefly rose to prominence after a series of apparent breakthroughs, namely, the discovery of superconductivity using organic crystals and the development of electronic elements. Within a short period of time, he published many papers in the journals </a:t>
            </a:r>
            <a:r>
              <a:rPr lang="en-US" altLang="ja-JP" sz="2900" i="1" dirty="0" smtClean="0"/>
              <a:t>Science</a:t>
            </a:r>
            <a:r>
              <a:rPr lang="en-US" altLang="ja-JP" sz="2900" dirty="0" smtClean="0"/>
              <a:t> and </a:t>
            </a:r>
            <a:r>
              <a:rPr lang="en-US" altLang="ja-JP" sz="2900" i="1" dirty="0" smtClean="0"/>
              <a:t>Nature</a:t>
            </a:r>
            <a:r>
              <a:rPr lang="en-US" altLang="ja-JP" sz="2900" dirty="0" smtClean="0"/>
              <a:t>, etc.</a:t>
            </a:r>
          </a:p>
          <a:p>
            <a:pPr marL="0" indent="0" algn="just">
              <a:buNone/>
              <a:tabLst>
                <a:tab pos="982663" algn="l"/>
              </a:tabLst>
            </a:pPr>
            <a:r>
              <a:rPr lang="en-US" altLang="ja-JP" sz="2900" dirty="0" smtClean="0"/>
              <a:t>At times, he was listed as an author on an average of one newly published research paper every two weeks.</a:t>
            </a:r>
          </a:p>
          <a:p>
            <a:pPr marL="0" indent="0" algn="just">
              <a:buNone/>
              <a:tabLst>
                <a:tab pos="982663" algn="l"/>
              </a:tabLst>
            </a:pPr>
            <a:r>
              <a:rPr lang="en-US" altLang="ja-JP" sz="2900" dirty="0" smtClean="0"/>
              <a:t>It was even rumored he would be awarded a Nobel Prize as a genius physicist.</a:t>
            </a:r>
          </a:p>
          <a:p>
            <a:pPr marL="0" indent="0" algn="just">
              <a:buNone/>
              <a:tabLst>
                <a:tab pos="982663" algn="l"/>
              </a:tabLst>
            </a:pPr>
            <a:r>
              <a:rPr lang="en-US" altLang="ja-JP" sz="2900" dirty="0" smtClean="0"/>
              <a:t>An anonymous phone call to "compare the graphs in two of Schön's papers" led to the discovery of misconduct from the fact that there were two sets of experimental data which closely resembled one another, down to the curve, and that could not be reproduced with additional tests.</a:t>
            </a:r>
            <a:endParaRPr kumimoji="1" lang="en-US" altLang="ja-JP" sz="2900" dirty="0" smtClean="0"/>
          </a:p>
          <a:p>
            <a:pPr marL="0" indent="0" algn="r">
              <a:buNone/>
            </a:pPr>
            <a:r>
              <a:rPr lang="ja-JP" altLang="en-US" sz="2300" dirty="0" smtClean="0"/>
              <a:t> </a:t>
            </a:r>
            <a:r>
              <a:rPr lang="en-US" altLang="ja-JP" sz="2300" dirty="0" smtClean="0"/>
              <a:t>(</a:t>
            </a:r>
            <a:r>
              <a:rPr lang="en-US" altLang="ja-JP" sz="2400" dirty="0" smtClean="0"/>
              <a:t>Broad, Kodansha, 2014</a:t>
            </a:r>
            <a:r>
              <a:rPr lang="en-US" altLang="ja-JP" sz="2300" dirty="0" smtClean="0"/>
              <a:t>) </a:t>
            </a:r>
            <a:endParaRPr kumimoji="1" lang="ja-JP" altLang="en-US" sz="23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34</a:t>
            </a:fld>
            <a:endParaRPr kumimoji="1" lang="ja-JP" altLang="en-US" dirty="0"/>
          </a:p>
        </p:txBody>
      </p:sp>
      <p:sp>
        <p:nvSpPr>
          <p:cNvPr id="5" name="テキスト ボックス 4"/>
          <p:cNvSpPr txBox="1"/>
          <p:nvPr/>
        </p:nvSpPr>
        <p:spPr>
          <a:xfrm>
            <a:off x="484050" y="5940569"/>
            <a:ext cx="4447989" cy="584775"/>
          </a:xfrm>
          <a:prstGeom prst="rect">
            <a:avLst/>
          </a:prstGeom>
          <a:noFill/>
        </p:spPr>
        <p:txBody>
          <a:bodyPr wrap="square" rtlCol="0">
            <a:spAutoFit/>
          </a:bodyPr>
          <a:lstStyle/>
          <a:p>
            <a:r>
              <a:rPr lang="en-NZ" altLang="ja-JP" sz="3200" dirty="0" smtClean="0">
                <a:solidFill>
                  <a:srgbClr val="DF630F"/>
                </a:solidFill>
              </a:rPr>
              <a:t>Fabrication</a:t>
            </a:r>
            <a:r>
              <a:rPr lang="ja-JP" altLang="en-US" sz="3200" dirty="0" smtClean="0">
                <a:solidFill>
                  <a:srgbClr val="DF630F"/>
                </a:solidFill>
              </a:rPr>
              <a:t> </a:t>
            </a:r>
            <a:r>
              <a:rPr lang="en-US" altLang="ja-JP" sz="3200" dirty="0" smtClean="0">
                <a:solidFill>
                  <a:srgbClr val="DF630F"/>
                </a:solidFill>
              </a:rPr>
              <a:t>/ </a:t>
            </a:r>
            <a:r>
              <a:rPr lang="en-NZ" altLang="ja-JP" sz="3200" dirty="0" smtClean="0">
                <a:solidFill>
                  <a:srgbClr val="DF630F"/>
                </a:solidFill>
              </a:rPr>
              <a:t>falsification</a:t>
            </a:r>
            <a:endParaRPr kumimoji="1" lang="ja-JP" altLang="en-US" sz="3200" dirty="0">
              <a:solidFill>
                <a:srgbClr val="DF630F"/>
              </a:solidFill>
            </a:endParaRPr>
          </a:p>
        </p:txBody>
      </p:sp>
      <p:pic>
        <p:nvPicPr>
          <p:cNvPr id="3074" name="Picture 2" descr="C:\Users\Kikuko\AppData\Local\Microsoft\Windows\Temporary Internet Files\Content.IE5\CR250DN7\lgi01a201309171700[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16016" y="5877272"/>
            <a:ext cx="779157" cy="617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7187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76672"/>
            <a:ext cx="8229600" cy="1143000"/>
          </a:xfrm>
        </p:spPr>
        <p:txBody>
          <a:bodyPr>
            <a:normAutofit/>
          </a:bodyPr>
          <a:lstStyle/>
          <a:p>
            <a:r>
              <a:rPr lang="en-NZ" altLang="ja-JP" sz="3600" dirty="0" smtClean="0">
                <a:solidFill>
                  <a:srgbClr val="0070C0"/>
                </a:solidFill>
              </a:rPr>
              <a:t>Kornak case (</a:t>
            </a:r>
            <a:r>
              <a:rPr kumimoji="1" lang="en-US" altLang="ja-JP" sz="3600" dirty="0" smtClean="0">
                <a:solidFill>
                  <a:srgbClr val="0070C0"/>
                </a:solidFill>
              </a:rPr>
              <a:t>2002) </a:t>
            </a:r>
            <a:endParaRPr kumimoji="1" lang="ja-JP" altLang="en-US" sz="3600" dirty="0">
              <a:solidFill>
                <a:srgbClr val="0070C0"/>
              </a:solidFill>
            </a:endParaRPr>
          </a:p>
        </p:txBody>
      </p:sp>
      <p:sp>
        <p:nvSpPr>
          <p:cNvPr id="3" name="コンテンツ プレースホルダー 2"/>
          <p:cNvSpPr>
            <a:spLocks noGrp="1"/>
          </p:cNvSpPr>
          <p:nvPr>
            <p:ph idx="1"/>
          </p:nvPr>
        </p:nvSpPr>
        <p:spPr/>
        <p:txBody>
          <a:bodyPr>
            <a:normAutofit lnSpcReduction="10000"/>
          </a:bodyPr>
          <a:lstStyle/>
          <a:p>
            <a:pPr marL="0" indent="0" algn="just">
              <a:buNone/>
            </a:pPr>
            <a:r>
              <a:rPr lang="en-US" altLang="ja-JP" sz="2600" dirty="0" smtClean="0"/>
              <a:t>Paul H. Kornak, a Stratton VA Medical Center (New York) oncology program research officer, posed as a doctor from 1999 to 2002 and falsified patient data to allow patients excluded from the eligibility criteria to be registered in studies.</a:t>
            </a:r>
          </a:p>
          <a:p>
            <a:pPr marL="0" indent="0" algn="just">
              <a:buNone/>
            </a:pPr>
            <a:r>
              <a:rPr lang="en-US" altLang="ja-JP" sz="2600" dirty="0" smtClean="0"/>
              <a:t>He falsified the blood biochemical examination of a 78-year old patient to hide his abnormal liver and renal function.</a:t>
            </a:r>
          </a:p>
          <a:p>
            <a:pPr marL="0" indent="0" algn="just">
              <a:buNone/>
            </a:pPr>
            <a:r>
              <a:rPr lang="en-US" altLang="ja-JP" sz="2600" dirty="0" smtClean="0"/>
              <a:t>The patient died after the administration of the investigational drug, and Kornak was subjected to criminal penalties for </a:t>
            </a:r>
            <a:r>
              <a:rPr lang="en-US" altLang="ja-JP" sz="2600" dirty="0"/>
              <a:t>accidental homicide.</a:t>
            </a:r>
            <a:endParaRPr kumimoji="1" lang="en-US" altLang="ja-JP" sz="2600" dirty="0" smtClean="0"/>
          </a:p>
          <a:p>
            <a:pPr marL="0" indent="0" algn="r">
              <a:buNone/>
            </a:pPr>
            <a:r>
              <a:rPr lang="ja-JP" altLang="en-US" sz="1800" dirty="0" smtClean="0"/>
              <a:t>　　 </a:t>
            </a:r>
            <a:r>
              <a:rPr lang="en-US" altLang="ja-JP" sz="1800" dirty="0" smtClean="0"/>
              <a:t>(</a:t>
            </a:r>
            <a:r>
              <a:rPr lang="en-NZ" altLang="ja-JP" sz="1800" dirty="0" smtClean="0"/>
              <a:t>Lang, Synergy, </a:t>
            </a:r>
            <a:r>
              <a:rPr lang="en-US" altLang="ja-JP" sz="1800" dirty="0" smtClean="0"/>
              <a:t>2012) </a:t>
            </a:r>
            <a:endParaRPr lang="ja-JP" altLang="en-US" sz="1800" dirty="0"/>
          </a:p>
          <a:p>
            <a:pPr marL="0" indent="0">
              <a:buNone/>
            </a:pPr>
            <a:endParaRPr kumimoji="1" lang="ja-JP" altLang="en-US" sz="20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35</a:t>
            </a:fld>
            <a:endParaRPr kumimoji="1" lang="ja-JP" altLang="en-US" dirty="0"/>
          </a:p>
        </p:txBody>
      </p:sp>
      <p:sp>
        <p:nvSpPr>
          <p:cNvPr id="5" name="テキスト ボックス 4"/>
          <p:cNvSpPr txBox="1"/>
          <p:nvPr/>
        </p:nvSpPr>
        <p:spPr>
          <a:xfrm>
            <a:off x="539552" y="5584884"/>
            <a:ext cx="7632848" cy="584775"/>
          </a:xfrm>
          <a:prstGeom prst="rect">
            <a:avLst/>
          </a:prstGeom>
          <a:noFill/>
        </p:spPr>
        <p:txBody>
          <a:bodyPr wrap="square" rtlCol="0">
            <a:spAutoFit/>
          </a:bodyPr>
          <a:lstStyle/>
          <a:p>
            <a:r>
              <a:rPr lang="en-NZ" altLang="ja-JP" sz="3200" dirty="0" smtClean="0">
                <a:solidFill>
                  <a:srgbClr val="DF630F"/>
                </a:solidFill>
              </a:rPr>
              <a:t>Research participant protection</a:t>
            </a:r>
            <a:r>
              <a:rPr lang="en-US" altLang="ja-JP" sz="3200" dirty="0" smtClean="0">
                <a:solidFill>
                  <a:srgbClr val="DF630F"/>
                </a:solidFill>
              </a:rPr>
              <a:t> / </a:t>
            </a:r>
            <a:r>
              <a:rPr lang="en-NZ" altLang="ja-JP" sz="3200" dirty="0" smtClean="0">
                <a:solidFill>
                  <a:srgbClr val="DF630F"/>
                </a:solidFill>
              </a:rPr>
              <a:t>falsification</a:t>
            </a:r>
            <a:endParaRPr kumimoji="1" lang="ja-JP" altLang="en-US" sz="3200" dirty="0">
              <a:solidFill>
                <a:srgbClr val="DF630F"/>
              </a:solidFill>
            </a:endParaRPr>
          </a:p>
        </p:txBody>
      </p:sp>
      <p:pic>
        <p:nvPicPr>
          <p:cNvPr id="6148" name="Picture 4" descr="C:\Users\Kikuko\AppData\Local\Microsoft\Windows\Temporary Internet Files\Content.IE5\CR250DN7\gi01b20140406170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5661248"/>
            <a:ext cx="695839" cy="8350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702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1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NZ" altLang="ja-JP" sz="3600" dirty="0" smtClean="0">
                <a:solidFill>
                  <a:schemeClr val="accent1"/>
                </a:solidFill>
              </a:rPr>
              <a:t>Topics to be Discussed</a:t>
            </a:r>
            <a:endParaRPr kumimoji="1" lang="ja-JP" altLang="en-US" sz="3600" dirty="0">
              <a:solidFill>
                <a:schemeClr val="accent1"/>
              </a:solidFill>
            </a:endParaRPr>
          </a:p>
        </p:txBody>
      </p:sp>
      <p:sp>
        <p:nvSpPr>
          <p:cNvPr id="3" name="コンテンツ プレースホルダー 2"/>
          <p:cNvSpPr>
            <a:spLocks noGrp="1"/>
          </p:cNvSpPr>
          <p:nvPr>
            <p:ph idx="1"/>
          </p:nvPr>
        </p:nvSpPr>
        <p:spPr/>
        <p:txBody>
          <a:bodyPr>
            <a:normAutofit fontScale="92500" lnSpcReduction="20000"/>
          </a:bodyPr>
          <a:lstStyle/>
          <a:p>
            <a:pPr marL="0" indent="0">
              <a:buAutoNum type="arabicPeriod"/>
              <a:tabLst>
                <a:tab pos="0" algn="l"/>
              </a:tabLst>
            </a:pPr>
            <a:r>
              <a:rPr lang="en-US" altLang="ja-JP" dirty="0" smtClean="0">
                <a:solidFill>
                  <a:schemeClr val="bg1">
                    <a:lumMod val="75000"/>
                  </a:schemeClr>
                </a:solidFill>
              </a:rPr>
              <a:t> The concept of research integrity at Kyoto     </a:t>
            </a:r>
          </a:p>
          <a:p>
            <a:pPr marL="0" indent="0">
              <a:buNone/>
              <a:tabLst>
                <a:tab pos="0" algn="l"/>
              </a:tabLst>
            </a:pPr>
            <a:r>
              <a:rPr lang="en-US" altLang="ja-JP" dirty="0" smtClean="0">
                <a:solidFill>
                  <a:schemeClr val="bg1">
                    <a:lumMod val="75000"/>
                  </a:schemeClr>
                </a:solidFill>
              </a:rPr>
              <a:t>    University</a:t>
            </a:r>
          </a:p>
          <a:p>
            <a:pPr marL="0" indent="0">
              <a:buNone/>
            </a:pPr>
            <a:r>
              <a:rPr kumimoji="1" lang="en-US" altLang="ja-JP" dirty="0" smtClean="0">
                <a:solidFill>
                  <a:schemeClr val="bg1">
                    <a:lumMod val="75000"/>
                  </a:schemeClr>
                </a:solidFill>
              </a:rPr>
              <a:t>2. </a:t>
            </a:r>
            <a:r>
              <a:rPr lang="en-US" altLang="ja-JP" dirty="0" smtClean="0">
                <a:solidFill>
                  <a:schemeClr val="bg1">
                    <a:lumMod val="75000"/>
                  </a:schemeClr>
                </a:solidFill>
              </a:rPr>
              <a:t>What are misconduct issues in research?</a:t>
            </a:r>
            <a:endParaRPr kumimoji="1" lang="en-US" altLang="ja-JP" dirty="0" smtClean="0">
              <a:solidFill>
                <a:schemeClr val="bg1">
                  <a:lumMod val="75000"/>
                </a:schemeClr>
              </a:solidFill>
            </a:endParaRPr>
          </a:p>
          <a:p>
            <a:pPr marL="0" indent="622300">
              <a:buNone/>
            </a:pPr>
            <a:r>
              <a:rPr lang="en-US" altLang="ja-JP" sz="2400" dirty="0" smtClean="0">
                <a:solidFill>
                  <a:schemeClr val="bg1">
                    <a:lumMod val="75000"/>
                  </a:schemeClr>
                </a:solidFill>
              </a:rPr>
              <a:t>1) </a:t>
            </a:r>
            <a:r>
              <a:rPr lang="ja-JP" altLang="en-US" sz="2400" dirty="0" smtClean="0">
                <a:solidFill>
                  <a:schemeClr val="bg1">
                    <a:lumMod val="75000"/>
                  </a:schemeClr>
                </a:solidFill>
              </a:rPr>
              <a:t>　</a:t>
            </a:r>
            <a:r>
              <a:rPr lang="en-US" altLang="ja-JP" sz="2600" dirty="0" smtClean="0">
                <a:solidFill>
                  <a:schemeClr val="bg1">
                    <a:lumMod val="75000"/>
                  </a:schemeClr>
                </a:solidFill>
              </a:rPr>
              <a:t>The protection of research participants (the vulnerable)</a:t>
            </a:r>
          </a:p>
          <a:p>
            <a:pPr marL="0" indent="622300">
              <a:buNone/>
            </a:pPr>
            <a:r>
              <a:rPr kumimoji="1" lang="en-US" altLang="ja-JP" sz="2600" dirty="0" smtClean="0">
                <a:solidFill>
                  <a:schemeClr val="bg1">
                    <a:lumMod val="75000"/>
                  </a:schemeClr>
                </a:solidFill>
              </a:rPr>
              <a:t>2) </a:t>
            </a:r>
            <a:r>
              <a:rPr kumimoji="1" lang="ja-JP" altLang="en-US" sz="2600" dirty="0" smtClean="0">
                <a:solidFill>
                  <a:schemeClr val="bg1">
                    <a:lumMod val="75000"/>
                  </a:schemeClr>
                </a:solidFill>
              </a:rPr>
              <a:t>　</a:t>
            </a:r>
            <a:r>
              <a:rPr lang="en-NZ" altLang="ja-JP" sz="2600" dirty="0" smtClean="0">
                <a:solidFill>
                  <a:schemeClr val="bg1">
                    <a:lumMod val="75000"/>
                  </a:schemeClr>
                </a:solidFill>
              </a:rPr>
              <a:t>Scientific misconduct</a:t>
            </a:r>
            <a:r>
              <a:rPr lang="en-US" altLang="ja-JP" sz="2600" dirty="0" smtClean="0">
                <a:solidFill>
                  <a:schemeClr val="bg1">
                    <a:lumMod val="75000"/>
                  </a:schemeClr>
                </a:solidFill>
              </a:rPr>
              <a:t> </a:t>
            </a:r>
            <a:endParaRPr kumimoji="1" lang="en-US" altLang="ja-JP" sz="2600" dirty="0" smtClean="0">
              <a:solidFill>
                <a:schemeClr val="bg1">
                  <a:lumMod val="75000"/>
                </a:schemeClr>
              </a:solidFill>
            </a:endParaRPr>
          </a:p>
          <a:p>
            <a:pPr marL="0" indent="622300">
              <a:buNone/>
            </a:pPr>
            <a:r>
              <a:rPr lang="en-US" altLang="ja-JP" sz="2600" dirty="0" smtClean="0">
                <a:solidFill>
                  <a:schemeClr val="bg1">
                    <a:lumMod val="75000"/>
                  </a:schemeClr>
                </a:solidFill>
              </a:rPr>
              <a:t>3) </a:t>
            </a:r>
            <a:r>
              <a:rPr lang="ja-JP" altLang="en-US" sz="2600" dirty="0" smtClean="0">
                <a:solidFill>
                  <a:schemeClr val="bg1">
                    <a:lumMod val="75000"/>
                  </a:schemeClr>
                </a:solidFill>
              </a:rPr>
              <a:t>　</a:t>
            </a:r>
            <a:r>
              <a:rPr lang="en-NZ" altLang="ja-JP" sz="2600" dirty="0" smtClean="0">
                <a:solidFill>
                  <a:schemeClr val="bg1">
                    <a:lumMod val="75000"/>
                  </a:schemeClr>
                </a:solidFill>
              </a:rPr>
              <a:t>Publication ethics</a:t>
            </a:r>
            <a:endParaRPr lang="en-US" altLang="ja-JP" sz="2600" dirty="0" smtClean="0">
              <a:solidFill>
                <a:schemeClr val="bg1">
                  <a:lumMod val="75000"/>
                </a:schemeClr>
              </a:solidFill>
            </a:endParaRPr>
          </a:p>
          <a:p>
            <a:pPr marL="0" indent="622300">
              <a:buNone/>
            </a:pPr>
            <a:r>
              <a:rPr kumimoji="1" lang="en-US" altLang="ja-JP" sz="2600" dirty="0" smtClean="0">
                <a:solidFill>
                  <a:schemeClr val="bg1">
                    <a:lumMod val="75000"/>
                  </a:schemeClr>
                </a:solidFill>
              </a:rPr>
              <a:t>4) </a:t>
            </a:r>
            <a:r>
              <a:rPr kumimoji="1" lang="ja-JP" altLang="en-US" sz="2600" dirty="0" smtClean="0">
                <a:solidFill>
                  <a:schemeClr val="bg1">
                    <a:lumMod val="75000"/>
                  </a:schemeClr>
                </a:solidFill>
              </a:rPr>
              <a:t>　</a:t>
            </a:r>
            <a:r>
              <a:rPr lang="en-NZ" altLang="ja-JP" sz="2600" dirty="0" smtClean="0">
                <a:solidFill>
                  <a:schemeClr val="bg1">
                    <a:lumMod val="75000"/>
                  </a:schemeClr>
                </a:solidFill>
              </a:rPr>
              <a:t>Conflict of Interest</a:t>
            </a:r>
            <a:endParaRPr kumimoji="1" lang="en-US" altLang="ja-JP" sz="2600" dirty="0" smtClean="0">
              <a:solidFill>
                <a:schemeClr val="bg1">
                  <a:lumMod val="75000"/>
                </a:schemeClr>
              </a:solidFill>
            </a:endParaRPr>
          </a:p>
          <a:p>
            <a:pPr marL="0" indent="622300">
              <a:buNone/>
            </a:pPr>
            <a:r>
              <a:rPr lang="en-US" altLang="ja-JP" sz="2600" dirty="0" smtClean="0">
                <a:solidFill>
                  <a:schemeClr val="bg1">
                    <a:lumMod val="75000"/>
                  </a:schemeClr>
                </a:solidFill>
              </a:rPr>
              <a:t>5) </a:t>
            </a:r>
            <a:r>
              <a:rPr lang="ja-JP" altLang="en-US" sz="2600" dirty="0" smtClean="0">
                <a:solidFill>
                  <a:schemeClr val="bg1">
                    <a:lumMod val="75000"/>
                  </a:schemeClr>
                </a:solidFill>
              </a:rPr>
              <a:t>　</a:t>
            </a:r>
            <a:r>
              <a:rPr lang="en-US" altLang="ja-JP" sz="2600" dirty="0" smtClean="0">
                <a:solidFill>
                  <a:schemeClr val="bg1">
                    <a:lumMod val="75000"/>
                  </a:schemeClr>
                </a:solidFill>
              </a:rPr>
              <a:t>Review questions: What is the problem?</a:t>
            </a:r>
            <a:endParaRPr kumimoji="1" lang="en-US" altLang="ja-JP" sz="2600" dirty="0" smtClean="0">
              <a:solidFill>
                <a:schemeClr val="bg1">
                  <a:lumMod val="75000"/>
                </a:schemeClr>
              </a:solidFill>
            </a:endParaRPr>
          </a:p>
          <a:p>
            <a:pPr marL="0" indent="0">
              <a:buNone/>
            </a:pPr>
            <a:r>
              <a:rPr lang="en-US" altLang="ja-JP" dirty="0" smtClean="0"/>
              <a:t>3. "What should I do?": Learning from case studies</a:t>
            </a:r>
          </a:p>
          <a:p>
            <a:pPr marL="0" indent="0">
              <a:buNone/>
            </a:pPr>
            <a:r>
              <a:rPr kumimoji="1" lang="en-US" altLang="ja-JP" dirty="0" smtClean="0">
                <a:solidFill>
                  <a:schemeClr val="bg1">
                    <a:lumMod val="75000"/>
                  </a:schemeClr>
                </a:solidFill>
              </a:rPr>
              <a:t>4. </a:t>
            </a:r>
            <a:r>
              <a:rPr kumimoji="1" lang="en-NZ" altLang="ja-JP" dirty="0" smtClean="0">
                <a:solidFill>
                  <a:schemeClr val="bg1">
                    <a:lumMod val="75000"/>
                  </a:schemeClr>
                </a:solidFill>
              </a:rPr>
              <a:t>Initiatives of Kyoto University</a:t>
            </a:r>
            <a:endParaRPr kumimoji="1" lang="ja-JP" altLang="en-US" dirty="0">
              <a:solidFill>
                <a:schemeClr val="bg1">
                  <a:lumMod val="75000"/>
                </a:schemeClr>
              </a:solidFill>
            </a:endParaRPr>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36</a:t>
            </a:fld>
            <a:endParaRPr kumimoji="1" lang="ja-JP" altLang="en-US" dirty="0"/>
          </a:p>
        </p:txBody>
      </p:sp>
    </p:spTree>
    <p:extLst>
      <p:ext uri="{BB962C8B-B14F-4D97-AF65-F5344CB8AC3E}">
        <p14:creationId xmlns:p14="http://schemas.microsoft.com/office/powerpoint/2010/main" val="16197530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4000" dirty="0" smtClean="0">
                <a:solidFill>
                  <a:srgbClr val="0070C0"/>
                </a:solidFill>
              </a:rPr>
              <a:t>Group Work Project</a:t>
            </a:r>
            <a:endParaRPr kumimoji="1" lang="en-US" altLang="en-US" sz="4000" dirty="0">
              <a:solidFill>
                <a:srgbClr val="0070C0"/>
              </a:solidFill>
            </a:endParaRPr>
          </a:p>
        </p:txBody>
      </p:sp>
      <p:sp>
        <p:nvSpPr>
          <p:cNvPr id="3" name="コンテンツ プレースホルダー 2"/>
          <p:cNvSpPr>
            <a:spLocks noGrp="1"/>
          </p:cNvSpPr>
          <p:nvPr>
            <p:ph idx="1"/>
          </p:nvPr>
        </p:nvSpPr>
        <p:spPr>
          <a:xfrm>
            <a:off x="467544" y="1268760"/>
            <a:ext cx="8229600" cy="5256584"/>
          </a:xfrm>
        </p:spPr>
        <p:txBody>
          <a:bodyPr>
            <a:normAutofit fontScale="55000" lnSpcReduction="20000"/>
          </a:bodyPr>
          <a:lstStyle/>
          <a:p>
            <a:pPr marL="0" indent="0">
              <a:buNone/>
            </a:pPr>
            <a:r>
              <a:rPr kumimoji="1" lang="ja-JP" altLang="en-US" sz="3400" dirty="0" smtClean="0"/>
              <a:t>It was arranged that I was going to meet </a:t>
            </a:r>
            <a:r>
              <a:rPr lang="en-CA" altLang="ja-JP" sz="3400" dirty="0" smtClean="0"/>
              <a:t>Prof</a:t>
            </a:r>
            <a:r>
              <a:rPr kumimoji="1" lang="ja-JP" altLang="en-US" sz="3400" dirty="0" smtClean="0"/>
              <a:t>. Yamada (a tentative name) after an extended </a:t>
            </a:r>
            <a:r>
              <a:rPr lang="en-CA" altLang="ja-JP" sz="3400" dirty="0" smtClean="0"/>
              <a:t>period of</a:t>
            </a:r>
            <a:r>
              <a:rPr kumimoji="1" lang="ja-JP" altLang="en-US" sz="3400" dirty="0" smtClean="0"/>
              <a:t> time. He was an associate professor of </a:t>
            </a:r>
            <a:r>
              <a:rPr lang="en-CA" altLang="ja-JP" sz="3400" dirty="0" smtClean="0"/>
              <a:t>a medical</a:t>
            </a:r>
            <a:r>
              <a:rPr kumimoji="1" lang="ja-JP" altLang="en-US" sz="3400" dirty="0" smtClean="0"/>
              <a:t> universit</a:t>
            </a:r>
            <a:r>
              <a:rPr kumimoji="1" lang="en-CA" altLang="ja-JP" sz="3400" dirty="0" smtClean="0"/>
              <a:t>y</a:t>
            </a:r>
            <a:r>
              <a:rPr kumimoji="1" lang="ja-JP" altLang="en-US" sz="3400" dirty="0" smtClean="0"/>
              <a:t> in Tokyo.</a:t>
            </a:r>
            <a:endParaRPr kumimoji="1" lang="en-US" altLang="ja-JP" sz="3400" dirty="0" smtClean="0"/>
          </a:p>
          <a:p>
            <a:pPr marL="0" indent="0">
              <a:buNone/>
            </a:pPr>
            <a:r>
              <a:rPr kumimoji="1" lang="ja-JP" altLang="en-US" sz="3400" dirty="0" smtClean="0"/>
              <a:t>I make it a practice to read their recent research articles before I meet people like professors, doctors, and so on.  </a:t>
            </a:r>
            <a:endParaRPr kumimoji="1" lang="en-US" altLang="ja-JP" sz="3400" dirty="0" smtClean="0"/>
          </a:p>
          <a:p>
            <a:endParaRPr kumimoji="1" lang="en-US" altLang="ja-JP" dirty="0" smtClean="0"/>
          </a:p>
          <a:p>
            <a:endParaRPr kumimoji="1" lang="en-US" altLang="ja-JP" dirty="0" smtClean="0"/>
          </a:p>
          <a:p>
            <a:endParaRPr kumimoji="1"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a:p>
          <a:p>
            <a:endParaRPr lang="en-US" altLang="ja-JP" dirty="0" smtClean="0"/>
          </a:p>
          <a:p>
            <a:endParaRPr lang="en-US" altLang="ja-JP" dirty="0" smtClean="0"/>
          </a:p>
          <a:p>
            <a:endParaRPr lang="en-US" altLang="ja-JP" dirty="0" smtClean="0"/>
          </a:p>
          <a:p>
            <a:pPr marL="0" indent="0">
              <a:buNone/>
            </a:pPr>
            <a:r>
              <a:rPr kumimoji="1" lang="ja-JP" altLang="en-US" sz="3400" dirty="0" smtClean="0"/>
              <a:t>That was the very figure I had </a:t>
            </a:r>
            <a:r>
              <a:rPr lang="en-CA" altLang="ja-JP" sz="3400" dirty="0" smtClean="0"/>
              <a:t>presented</a:t>
            </a:r>
            <a:r>
              <a:rPr kumimoji="1" lang="ja-JP" altLang="en-US" sz="3400" dirty="0" smtClean="0"/>
              <a:t> at a poster session of an academic conference held</a:t>
            </a:r>
            <a:r>
              <a:rPr lang="ja-JP" altLang="en-US" sz="3400" dirty="0"/>
              <a:t> in Taipei.</a:t>
            </a:r>
            <a:endParaRPr lang="en-US" altLang="ja-JP" sz="3400" dirty="0" smtClean="0"/>
          </a:p>
          <a:p>
            <a:pPr marL="0" indent="0">
              <a:buNone/>
            </a:pPr>
            <a:r>
              <a:rPr kumimoji="1" lang="ja-JP" altLang="en-US" sz="3400" dirty="0" smtClean="0"/>
              <a:t>(I felt as if my hands holding the paper have frozen with the shock)</a:t>
            </a:r>
            <a:endParaRPr kumimoji="1" lang="en-US" altLang="en-US" sz="3400" dirty="0"/>
          </a:p>
        </p:txBody>
      </p:sp>
      <p:sp>
        <p:nvSpPr>
          <p:cNvPr id="4" name="角丸四角形吹き出し 3"/>
          <p:cNvSpPr/>
          <p:nvPr/>
        </p:nvSpPr>
        <p:spPr>
          <a:xfrm>
            <a:off x="4444287" y="2420888"/>
            <a:ext cx="4104456" cy="936104"/>
          </a:xfrm>
          <a:prstGeom prst="wedgeRoundRectCallout">
            <a:avLst>
              <a:gd name="adj1" fmla="val -65010"/>
              <a:gd name="adj2" fmla="val -17444"/>
              <a:gd name="adj3" fmla="val 16667"/>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444287" y="2473441"/>
            <a:ext cx="4104456" cy="923330"/>
          </a:xfrm>
          <a:prstGeom prst="rect">
            <a:avLst/>
          </a:prstGeom>
          <a:noFill/>
        </p:spPr>
        <p:txBody>
          <a:bodyPr wrap="square" rtlCol="0">
            <a:spAutoFit/>
          </a:bodyPr>
          <a:lstStyle/>
          <a:p>
            <a:r>
              <a:rPr kumimoji="1" lang="ja-JP" altLang="en-US" dirty="0" smtClean="0"/>
              <a:t>I haven't heard anything about his study for a long time, but what is he working on at present?</a:t>
            </a:r>
            <a:endParaRPr kumimoji="1" lang="en-US" altLang="en-US" dirty="0"/>
          </a:p>
        </p:txBody>
      </p:sp>
      <p:sp>
        <p:nvSpPr>
          <p:cNvPr id="6" name="角丸四角形吹き出し 5"/>
          <p:cNvSpPr/>
          <p:nvPr/>
        </p:nvSpPr>
        <p:spPr>
          <a:xfrm>
            <a:off x="395536" y="3140968"/>
            <a:ext cx="3599870" cy="1296144"/>
          </a:xfrm>
          <a:prstGeom prst="wedgeRoundRectCallout">
            <a:avLst>
              <a:gd name="adj1" fmla="val 73281"/>
              <a:gd name="adj2" fmla="val -14242"/>
              <a:gd name="adj3" fmla="val 16667"/>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579018" y="3169617"/>
            <a:ext cx="3312368" cy="1323439"/>
          </a:xfrm>
          <a:prstGeom prst="rect">
            <a:avLst/>
          </a:prstGeom>
          <a:noFill/>
        </p:spPr>
        <p:txBody>
          <a:bodyPr wrap="square" rtlCol="0">
            <a:spAutoFit/>
          </a:bodyPr>
          <a:lstStyle/>
          <a:p>
            <a:r>
              <a:rPr kumimoji="1" lang="ja-JP" altLang="en-US" sz="2000" dirty="0" smtClean="0"/>
              <a:t>Ho-hum, it's a bit surprising he published </a:t>
            </a:r>
            <a:r>
              <a:rPr kumimoji="1" lang="en-CA" altLang="ja-JP" sz="2000" dirty="0" smtClean="0"/>
              <a:t>on </a:t>
            </a:r>
            <a:r>
              <a:rPr kumimoji="1" lang="ja-JP" altLang="en-US" sz="2000" dirty="0" smtClean="0"/>
              <a:t>subject</a:t>
            </a:r>
            <a:r>
              <a:rPr kumimoji="1" lang="en-CA" altLang="ja-JP" sz="2000" dirty="0" smtClean="0"/>
              <a:t>s outside his field of expertise</a:t>
            </a:r>
            <a:r>
              <a:rPr kumimoji="1" lang="ja-JP" altLang="en-US" sz="2000" dirty="0" smtClean="0"/>
              <a:t> as well ...</a:t>
            </a:r>
            <a:endParaRPr kumimoji="1" lang="en-US" altLang="en-US" sz="2000" dirty="0"/>
          </a:p>
        </p:txBody>
      </p:sp>
      <p:sp>
        <p:nvSpPr>
          <p:cNvPr id="8" name="角丸四角形吹き出し 7"/>
          <p:cNvSpPr/>
          <p:nvPr/>
        </p:nvSpPr>
        <p:spPr>
          <a:xfrm>
            <a:off x="3967830" y="4303521"/>
            <a:ext cx="4463276" cy="1211362"/>
          </a:xfrm>
          <a:prstGeom prst="wedgeRoundRectCallout">
            <a:avLst>
              <a:gd name="adj1" fmla="val -29955"/>
              <a:gd name="adj2" fmla="val -84669"/>
              <a:gd name="adj3" fmla="val 16667"/>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013074" y="4317569"/>
            <a:ext cx="4372787" cy="1200329"/>
          </a:xfrm>
          <a:prstGeom prst="rect">
            <a:avLst/>
          </a:prstGeom>
          <a:noFill/>
        </p:spPr>
        <p:txBody>
          <a:bodyPr wrap="square" rtlCol="0">
            <a:spAutoFit/>
          </a:bodyPr>
          <a:lstStyle/>
          <a:p>
            <a:r>
              <a:rPr kumimoji="1" lang="ja-JP" altLang="en-US" dirty="0" smtClean="0"/>
              <a:t>Huh?... What</a:t>
            </a:r>
            <a:r>
              <a:rPr lang="en-CA" altLang="ja-JP" dirty="0"/>
              <a:t>?</a:t>
            </a:r>
            <a:r>
              <a:rPr lang="ja-JP" altLang="en-US" dirty="0" smtClean="0"/>
              <a:t>　This figure...</a:t>
            </a:r>
            <a:endParaRPr lang="en-US" altLang="ja-JP" dirty="0" smtClean="0"/>
          </a:p>
          <a:p>
            <a:r>
              <a:rPr lang="ja-JP" altLang="en-US" dirty="0" smtClean="0"/>
              <a:t>totally the same, </a:t>
            </a:r>
            <a:r>
              <a:rPr lang="en-US" altLang="ja-JP" dirty="0" smtClean="0"/>
              <a:t>even </a:t>
            </a:r>
            <a:r>
              <a:rPr lang="ja-JP" altLang="en-US" dirty="0" smtClean="0"/>
              <a:t>three digits after the decimal point. No quotation... Is he a co-researcher?.... No!</a:t>
            </a:r>
            <a:endParaRPr kumimoji="1" lang="en-US" altLang="en-US" dirty="0"/>
          </a:p>
        </p:txBody>
      </p:sp>
      <p:sp>
        <p:nvSpPr>
          <p:cNvPr id="12" name="スライド番号プレースホルダー 11"/>
          <p:cNvSpPr>
            <a:spLocks noGrp="1"/>
          </p:cNvSpPr>
          <p:nvPr>
            <p:ph type="sldNum" sz="quarter" idx="12"/>
          </p:nvPr>
        </p:nvSpPr>
        <p:spPr/>
        <p:txBody>
          <a:bodyPr/>
          <a:lstStyle/>
          <a:p>
            <a:fld id="{DECD0A69-A759-4E7E-9AFB-B53CC0B44A41}" type="slidenum">
              <a:rPr kumimoji="1" lang="ja-JP" altLang="en-US" smtClean="0"/>
              <a:pPr/>
              <a:t>37</a:t>
            </a:fld>
            <a:endParaRPr kumimoji="1" lang="en-US" altLang="en-US"/>
          </a:p>
        </p:txBody>
      </p:sp>
    </p:spTree>
    <p:extLst>
      <p:ext uri="{BB962C8B-B14F-4D97-AF65-F5344CB8AC3E}">
        <p14:creationId xmlns:p14="http://schemas.microsoft.com/office/powerpoint/2010/main" val="815317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3" end="13"/>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P spid="6" grpId="0" animBg="1"/>
      <p:bldP spid="7" grpId="0"/>
      <p:bldP spid="8" grpId="0" animBg="1"/>
      <p:bldP spid="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548680"/>
            <a:ext cx="8229600" cy="1570186"/>
          </a:xfrm>
        </p:spPr>
        <p:txBody>
          <a:bodyPr>
            <a:normAutofit/>
          </a:bodyPr>
          <a:lstStyle/>
          <a:p>
            <a:r>
              <a:rPr lang="ja-JP" altLang="en-US" sz="4000" dirty="0" smtClean="0">
                <a:solidFill>
                  <a:srgbClr val="0070C0"/>
                </a:solidFill>
              </a:rPr>
              <a:t>"If you were in </a:t>
            </a:r>
            <a:r>
              <a:rPr lang="en-CA" altLang="ja-JP" sz="4000" dirty="0" smtClean="0">
                <a:solidFill>
                  <a:srgbClr val="0070C0"/>
                </a:solidFill>
              </a:rPr>
              <a:t>my</a:t>
            </a:r>
            <a:r>
              <a:rPr lang="ja-JP" altLang="en-US" sz="4000" dirty="0" smtClean="0">
                <a:solidFill>
                  <a:srgbClr val="0070C0"/>
                </a:solidFill>
              </a:rPr>
              <a:t> position,</a:t>
            </a:r>
            <a:r>
              <a:rPr dirty="0"/>
              <a:t/>
            </a:r>
            <a:br>
              <a:rPr dirty="0"/>
            </a:br>
            <a:r>
              <a:rPr lang="ja-JP" altLang="en-US" sz="4000" dirty="0">
                <a:solidFill>
                  <a:srgbClr val="0070C0"/>
                </a:solidFill>
              </a:rPr>
              <a:t> what would you do?</a:t>
            </a:r>
            <a:endParaRPr kumimoji="1" lang="en-US" altLang="en-US" sz="4000" dirty="0">
              <a:solidFill>
                <a:srgbClr val="0070C0"/>
              </a:solidFill>
            </a:endParaRPr>
          </a:p>
        </p:txBody>
      </p:sp>
      <p:sp>
        <p:nvSpPr>
          <p:cNvPr id="3" name="コンテンツ プレースホルダー 2"/>
          <p:cNvSpPr>
            <a:spLocks noGrp="1"/>
          </p:cNvSpPr>
          <p:nvPr>
            <p:ph idx="1"/>
          </p:nvPr>
        </p:nvSpPr>
        <p:spPr>
          <a:xfrm>
            <a:off x="611560" y="2564904"/>
            <a:ext cx="8229600" cy="3705275"/>
          </a:xfrm>
        </p:spPr>
        <p:txBody>
          <a:bodyPr/>
          <a:lstStyle/>
          <a:p>
            <a:r>
              <a:rPr lang="ja-JP" altLang="en-US" dirty="0" smtClean="0"/>
              <a:t>Discuss what you would specifically do.</a:t>
            </a:r>
            <a:endParaRPr lang="en-US" altLang="ja-JP" dirty="0" smtClean="0"/>
          </a:p>
          <a:p>
            <a:r>
              <a:rPr lang="ja-JP" altLang="en-US" dirty="0" smtClean="0"/>
              <a:t>Designate the one who presents the thought of your group.</a:t>
            </a:r>
            <a:endParaRPr lang="en-US" altLang="ja-JP" dirty="0" smtClean="0"/>
          </a:p>
          <a:p>
            <a:r>
              <a:rPr lang="en-US" altLang="ja-JP" dirty="0" smtClean="0"/>
              <a:t>Your </a:t>
            </a:r>
            <a:r>
              <a:rPr lang="ja-JP" altLang="en-US" dirty="0" smtClean="0"/>
              <a:t>group presentation should be done </a:t>
            </a:r>
            <a:r>
              <a:rPr lang="en-US" altLang="ja-JP" dirty="0" smtClean="0"/>
              <a:t>within</a:t>
            </a:r>
            <a:r>
              <a:rPr lang="ja-JP" altLang="en-US" dirty="0" smtClean="0"/>
              <a:t> 3 minutes.</a:t>
            </a:r>
            <a:endParaRPr lang="en-US" altLang="ja-JP" dirty="0"/>
          </a:p>
          <a:p>
            <a:r>
              <a:rPr kumimoji="1" lang="ja-JP" altLang="en-US" dirty="0" smtClean="0"/>
              <a:t>The group discussion can be made until </a:t>
            </a:r>
            <a:r>
              <a:rPr kumimoji="1" lang="ja-JP" altLang="en-US" u="sng" dirty="0" smtClean="0"/>
              <a:t>          .</a:t>
            </a:r>
            <a:endParaRPr kumimoji="1" lang="en-US" altLang="ja-JP" dirty="0" smtClean="0"/>
          </a:p>
          <a:p>
            <a:pPr marL="0" indent="0">
              <a:buNone/>
            </a:pPr>
            <a:endParaRPr kumimoji="1" lang="en-US"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38</a:t>
            </a:fld>
            <a:endParaRPr kumimoji="1" lang="en-US" altLang="en-US"/>
          </a:p>
        </p:txBody>
      </p:sp>
    </p:spTree>
    <p:extLst>
      <p:ext uri="{BB962C8B-B14F-4D97-AF65-F5344CB8AC3E}">
        <p14:creationId xmlns:p14="http://schemas.microsoft.com/office/powerpoint/2010/main" val="8378799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23528" y="548680"/>
            <a:ext cx="8424936" cy="5544616"/>
          </a:xfrm>
          <a:solidFill>
            <a:schemeClr val="accent1">
              <a:lumMod val="20000"/>
              <a:lumOff val="80000"/>
            </a:schemeClr>
          </a:solidFill>
        </p:spPr>
        <p:txBody>
          <a:bodyPr>
            <a:normAutofit fontScale="62500" lnSpcReduction="20000"/>
          </a:bodyPr>
          <a:lstStyle/>
          <a:p>
            <a:pPr marL="0" indent="0">
              <a:buNone/>
            </a:pPr>
            <a:r>
              <a:rPr lang="ja-JP" altLang="en-US" sz="2800" dirty="0" smtClean="0"/>
              <a:t>I </a:t>
            </a:r>
            <a:r>
              <a:rPr lang="en-CA" altLang="ja-JP" sz="2800" dirty="0" smtClean="0"/>
              <a:t>recollected myself</a:t>
            </a:r>
            <a:r>
              <a:rPr lang="ja-JP" altLang="en-US" sz="2800" dirty="0" smtClean="0"/>
              <a:t>, and I decided to consult with a clinical medical advisor. He told me off and said,</a:t>
            </a:r>
            <a:endParaRPr lang="en-US" altLang="ja-JP" sz="2800" dirty="0" smtClean="0"/>
          </a:p>
          <a:p>
            <a:pPr marL="0" indent="0">
              <a:buNone/>
            </a:pPr>
            <a:r>
              <a:rPr lang="ja-JP" altLang="en-US" sz="2800" dirty="0"/>
              <a:t>　　　</a:t>
            </a:r>
            <a:r>
              <a:rPr lang="ja-JP" altLang="en-US" sz="2800" dirty="0" smtClean="0"/>
              <a:t>“</a:t>
            </a:r>
            <a:r>
              <a:rPr lang="en-CA" altLang="ja-JP" sz="2800" dirty="0" smtClean="0"/>
              <a:t>It was your mistake to </a:t>
            </a:r>
            <a:r>
              <a:rPr lang="ja-JP" altLang="en-US" sz="2800" dirty="0" smtClean="0"/>
              <a:t>d</a:t>
            </a:r>
            <a:r>
              <a:rPr lang="en-CA" altLang="ja-JP" sz="2800" dirty="0" err="1" smtClean="0"/>
              <a:t>istribute</a:t>
            </a:r>
            <a:r>
              <a:rPr lang="ja-JP" altLang="en-US" sz="2800" dirty="0" smtClean="0"/>
              <a:t> </a:t>
            </a:r>
            <a:r>
              <a:rPr lang="ja-JP" altLang="en-US" sz="2800" dirty="0"/>
              <a:t>the handouts of</a:t>
            </a:r>
            <a:endParaRPr lang="en-US" altLang="ja-JP" sz="2800" dirty="0" smtClean="0"/>
          </a:p>
          <a:p>
            <a:pPr marL="0" indent="0">
              <a:buNone/>
            </a:pPr>
            <a:r>
              <a:rPr lang="ja-JP" altLang="en-US" sz="2800" dirty="0"/>
              <a:t>　　　the poster". </a:t>
            </a:r>
            <a:r>
              <a:rPr lang="en-CA" altLang="ja-JP" sz="2800" dirty="0" smtClean="0"/>
              <a:t>So </a:t>
            </a:r>
            <a:r>
              <a:rPr lang="ja-JP" altLang="en-US" sz="2800" dirty="0" smtClean="0"/>
              <a:t>I </a:t>
            </a:r>
            <a:r>
              <a:rPr lang="en-CA" altLang="ja-JP" sz="2800" dirty="0" smtClean="0"/>
              <a:t>was </a:t>
            </a:r>
            <a:r>
              <a:rPr lang="ja-JP" altLang="en-US" sz="2800" dirty="0" smtClean="0"/>
              <a:t>the </a:t>
            </a:r>
            <a:r>
              <a:rPr lang="ja-JP" altLang="en-US" sz="2800" dirty="0"/>
              <a:t>one </a:t>
            </a:r>
            <a:r>
              <a:rPr lang="ja-JP" altLang="en-US" sz="2800" dirty="0" smtClean="0"/>
              <a:t>wh</a:t>
            </a:r>
            <a:r>
              <a:rPr lang="en-CA" altLang="ja-JP" sz="2800" dirty="0" smtClean="0"/>
              <a:t>o was</a:t>
            </a:r>
            <a:r>
              <a:rPr lang="ja-JP" altLang="en-US" sz="2800" dirty="0" smtClean="0"/>
              <a:t> wrong</a:t>
            </a:r>
            <a:r>
              <a:rPr lang="en-CA" altLang="ja-JP" sz="2800" dirty="0" smtClean="0"/>
              <a:t>…</a:t>
            </a:r>
            <a:endParaRPr lang="en-US" altLang="ja-JP" sz="2800" dirty="0" smtClean="0"/>
          </a:p>
          <a:p>
            <a:pPr marL="0" indent="0">
              <a:buNone/>
            </a:pPr>
            <a:r>
              <a:rPr kumimoji="1" lang="ja-JP" altLang="en-US" sz="2800" dirty="0" smtClean="0"/>
              <a:t>My </a:t>
            </a:r>
            <a:r>
              <a:rPr lang="en-CA" altLang="ja-JP" sz="2800" dirty="0" smtClean="0"/>
              <a:t>supervisor</a:t>
            </a:r>
            <a:r>
              <a:rPr kumimoji="1" lang="ja-JP" altLang="en-US" sz="2800" dirty="0" smtClean="0"/>
              <a:t> was hospitalized at that time. </a:t>
            </a:r>
            <a:endParaRPr kumimoji="1" lang="en-US" altLang="ja-JP" sz="2800" dirty="0" smtClean="0"/>
          </a:p>
          <a:p>
            <a:pPr marL="0" indent="0">
              <a:buNone/>
            </a:pPr>
            <a:r>
              <a:rPr lang="ja-JP" altLang="en-US" sz="2800" dirty="0"/>
              <a:t>So, I talked to </a:t>
            </a:r>
            <a:r>
              <a:rPr lang="en-CA" altLang="ja-JP" sz="2800" dirty="0" smtClean="0"/>
              <a:t>the D</a:t>
            </a:r>
            <a:r>
              <a:rPr lang="ja-JP" altLang="en-US" sz="2800" dirty="0" smtClean="0"/>
              <a:t>ean </a:t>
            </a:r>
            <a:r>
              <a:rPr lang="ja-JP" altLang="en-US" sz="2800" dirty="0"/>
              <a:t>of the graduate school. "... Without doubt, </a:t>
            </a:r>
            <a:r>
              <a:rPr lang="en-CA" altLang="ja-JP" sz="2800" dirty="0" smtClean="0"/>
              <a:t>they are </a:t>
            </a:r>
            <a:r>
              <a:rPr lang="ja-JP" altLang="en-US" sz="2800" dirty="0" smtClean="0"/>
              <a:t>your </a:t>
            </a:r>
            <a:r>
              <a:rPr lang="ja-JP" altLang="en-US" sz="2800" dirty="0"/>
              <a:t>research </a:t>
            </a:r>
            <a:r>
              <a:rPr lang="ja-JP" altLang="en-US" sz="2800" dirty="0" smtClean="0"/>
              <a:t>findings. </a:t>
            </a:r>
            <a:endParaRPr lang="en-US" altLang="ja-JP" sz="2800" dirty="0" smtClean="0"/>
          </a:p>
          <a:p>
            <a:pPr marL="0" indent="0">
              <a:buNone/>
            </a:pPr>
            <a:r>
              <a:rPr lang="ja-JP" altLang="en-US" sz="2800" dirty="0"/>
              <a:t>　　　But I don't know what to </a:t>
            </a:r>
            <a:r>
              <a:rPr lang="ja-JP" altLang="en-US" sz="2800" dirty="0" smtClean="0"/>
              <a:t>do", </a:t>
            </a:r>
            <a:r>
              <a:rPr lang="ja-JP" altLang="en-US" sz="2800" dirty="0"/>
              <a:t>he said</a:t>
            </a:r>
            <a:endParaRPr lang="en-US" altLang="ja-JP" sz="2800" dirty="0" smtClean="0"/>
          </a:p>
          <a:p>
            <a:pPr marL="0" indent="0">
              <a:buNone/>
            </a:pPr>
            <a:r>
              <a:rPr lang="ja-JP" altLang="en-US" sz="2800" dirty="0"/>
              <a:t>　　　with a sad face.</a:t>
            </a:r>
            <a:endParaRPr lang="en-US" altLang="ja-JP" sz="2800" dirty="0" smtClean="0"/>
          </a:p>
          <a:p>
            <a:pPr marL="0" indent="0">
              <a:buNone/>
            </a:pPr>
            <a:r>
              <a:rPr lang="en-US" altLang="ja-JP" sz="2800" dirty="0" smtClean="0"/>
              <a:t>(</a:t>
            </a:r>
            <a:r>
              <a:rPr lang="ja-JP" altLang="en-US" sz="2800" dirty="0" smtClean="0"/>
              <a:t>I felt quite sad and disheartened)</a:t>
            </a:r>
            <a:endParaRPr lang="en-US" altLang="ja-JP" sz="2800" dirty="0" smtClean="0"/>
          </a:p>
          <a:p>
            <a:pPr marL="0" indent="0">
              <a:buNone/>
            </a:pPr>
            <a:r>
              <a:rPr lang="ja-JP" altLang="en-US" sz="2800" dirty="0"/>
              <a:t>I had </a:t>
            </a:r>
            <a:r>
              <a:rPr lang="en-US" altLang="ja-JP" sz="2800" dirty="0" smtClean="0"/>
              <a:t>something </a:t>
            </a:r>
            <a:r>
              <a:rPr lang="ja-JP" altLang="en-US" sz="2800" dirty="0" smtClean="0"/>
              <a:t>to talk about with Prof. N. </a:t>
            </a:r>
            <a:r>
              <a:rPr lang="en-CA" altLang="ja-JP" sz="2800" dirty="0" smtClean="0"/>
              <a:t>in Kyoto. So</a:t>
            </a:r>
            <a:r>
              <a:rPr lang="ja-JP" altLang="en-US" sz="2800" dirty="0" smtClean="0"/>
              <a:t>, I got in touch　</a:t>
            </a:r>
            <a:endParaRPr lang="en-US" altLang="ja-JP" sz="2800" dirty="0" smtClean="0"/>
          </a:p>
          <a:p>
            <a:pPr marL="0" indent="0">
              <a:buNone/>
            </a:pPr>
            <a:r>
              <a:rPr lang="ja-JP" altLang="en-US" sz="2800" dirty="0"/>
              <a:t>　　　with him.</a:t>
            </a:r>
            <a:endParaRPr lang="en-US" altLang="ja-JP" sz="2800" dirty="0" smtClean="0"/>
          </a:p>
          <a:p>
            <a:pPr marL="0" indent="0">
              <a:buNone/>
            </a:pPr>
            <a:r>
              <a:rPr lang="ja-JP" altLang="en-US" sz="2800" dirty="0" smtClean="0"/>
              <a:t>　　　I blurted out such a personal matter in the </a:t>
            </a:r>
            <a:r>
              <a:rPr lang="en-CA" altLang="ja-JP" sz="2800" dirty="0" smtClean="0"/>
              <a:t>e</a:t>
            </a:r>
            <a:r>
              <a:rPr lang="ja-JP" altLang="en-US" sz="2800" dirty="0" smtClean="0"/>
              <a:t>mail, saying, "I am so discouraged　</a:t>
            </a:r>
            <a:endParaRPr lang="en-US" altLang="ja-JP" sz="2800" dirty="0" smtClean="0"/>
          </a:p>
          <a:p>
            <a:pPr marL="0" indent="0">
              <a:buNone/>
            </a:pPr>
            <a:r>
              <a:rPr lang="ja-JP" altLang="en-US" sz="2800" dirty="0"/>
              <a:t>　　　because this and that happened to me".</a:t>
            </a:r>
            <a:endParaRPr lang="en-US" altLang="ja-JP" sz="2800" dirty="0" smtClean="0"/>
          </a:p>
          <a:p>
            <a:pPr marL="0" indent="0">
              <a:buNone/>
            </a:pPr>
            <a:r>
              <a:rPr lang="en-US" altLang="ja-JP" sz="2800" dirty="0" smtClean="0"/>
              <a:t>Immediately</a:t>
            </a:r>
            <a:r>
              <a:rPr lang="ja-JP" altLang="en-US" sz="2800" dirty="0" smtClean="0"/>
              <a:t>  after that, I received </a:t>
            </a:r>
            <a:r>
              <a:rPr lang="en-CA" altLang="ja-JP" sz="2800" dirty="0" smtClean="0"/>
              <a:t>a reply email</a:t>
            </a:r>
            <a:r>
              <a:rPr lang="ja-JP" altLang="en-US" sz="2800" dirty="0" smtClean="0"/>
              <a:t> from Prof. N, saying, "</a:t>
            </a:r>
            <a:r>
              <a:rPr lang="en-US" altLang="ja-JP" sz="2800" dirty="0" smtClean="0"/>
              <a:t>Prof. </a:t>
            </a:r>
            <a:r>
              <a:rPr lang="ja-JP" altLang="en-US" sz="2800" dirty="0" smtClean="0"/>
              <a:t>M, </a:t>
            </a:r>
            <a:r>
              <a:rPr lang="en-US" altLang="ja-JP" sz="2800" dirty="0" smtClean="0"/>
              <a:t>I am N</a:t>
            </a:r>
            <a:r>
              <a:rPr lang="ja-JP" altLang="en-US" sz="2800" dirty="0" smtClean="0"/>
              <a:t> at the graduate school of medicine </a:t>
            </a:r>
            <a:r>
              <a:rPr lang="en-CA" altLang="ja-JP" sz="2800" dirty="0" smtClean="0"/>
              <a:t>at</a:t>
            </a:r>
            <a:r>
              <a:rPr lang="ja-JP" altLang="en-US" sz="2800" dirty="0" smtClean="0"/>
              <a:t> Kyoto University.</a:t>
            </a:r>
            <a:endParaRPr lang="en-US" altLang="ja-JP" sz="2800" dirty="0" smtClean="0"/>
          </a:p>
          <a:p>
            <a:pPr marL="0" indent="0">
              <a:buNone/>
            </a:pPr>
            <a:r>
              <a:rPr lang="ja-JP" altLang="en-US" sz="2800" dirty="0"/>
              <a:t>　　　Please fax your paper and the handout immediately. </a:t>
            </a:r>
            <a:endParaRPr lang="en-US" altLang="ja-JP" sz="2800" dirty="0" smtClean="0"/>
          </a:p>
          <a:p>
            <a:pPr marL="0" indent="0">
              <a:buNone/>
            </a:pPr>
            <a:r>
              <a:rPr lang="ja-JP" altLang="en-US" sz="2800" dirty="0"/>
              <a:t>　　　Thank you very much".</a:t>
            </a:r>
            <a:endParaRPr lang="en-US" altLang="ja-JP" sz="2800" dirty="0"/>
          </a:p>
          <a:p>
            <a:endParaRPr lang="en-US" altLang="en-US" dirty="0"/>
          </a:p>
          <a:p>
            <a:endParaRPr lang="en-US" altLang="en-US" dirty="0"/>
          </a:p>
          <a:p>
            <a:endParaRPr kumimoji="1" lang="en-US" altLang="en-US" dirty="0"/>
          </a:p>
        </p:txBody>
      </p:sp>
      <p:sp>
        <p:nvSpPr>
          <p:cNvPr id="5" name="スライド番号プレースホルダー 4"/>
          <p:cNvSpPr>
            <a:spLocks noGrp="1"/>
          </p:cNvSpPr>
          <p:nvPr>
            <p:ph type="sldNum" sz="quarter" idx="12"/>
          </p:nvPr>
        </p:nvSpPr>
        <p:spPr/>
        <p:txBody>
          <a:bodyPr/>
          <a:lstStyle/>
          <a:p>
            <a:fld id="{DECD0A69-A759-4E7E-9AFB-B53CC0B44A41}" type="slidenum">
              <a:rPr kumimoji="1" lang="ja-JP" altLang="en-US" smtClean="0"/>
              <a:pPr/>
              <a:t>39</a:t>
            </a:fld>
            <a:endParaRPr kumimoji="1" lang="en-US" altLang="en-US"/>
          </a:p>
        </p:txBody>
      </p:sp>
    </p:spTree>
    <p:extLst>
      <p:ext uri="{BB962C8B-B14F-4D97-AF65-F5344CB8AC3E}">
        <p14:creationId xmlns:p14="http://schemas.microsoft.com/office/powerpoint/2010/main" val="2958620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570186"/>
          </a:xfrm>
        </p:spPr>
        <p:txBody>
          <a:bodyPr>
            <a:normAutofit fontScale="90000"/>
          </a:bodyPr>
          <a:lstStyle/>
          <a:p>
            <a:r>
              <a:rPr kumimoji="1" lang="en-US" altLang="ja-JP" sz="3600" dirty="0" smtClean="0">
                <a:solidFill>
                  <a:srgbClr val="0070C0"/>
                </a:solidFill>
              </a:rPr>
              <a:t>The concept of research integrity at </a:t>
            </a:r>
            <a:br>
              <a:rPr kumimoji="1" lang="en-US" altLang="ja-JP" sz="3600" dirty="0" smtClean="0">
                <a:solidFill>
                  <a:srgbClr val="0070C0"/>
                </a:solidFill>
              </a:rPr>
            </a:br>
            <a:r>
              <a:rPr kumimoji="1" lang="en-US" altLang="ja-JP" sz="3600" dirty="0" smtClean="0">
                <a:solidFill>
                  <a:srgbClr val="0070C0"/>
                </a:solidFill>
              </a:rPr>
              <a:t>Kyoto University</a:t>
            </a:r>
            <a:r>
              <a:rPr lang="en-US" altLang="ja-JP" dirty="0" smtClean="0">
                <a:solidFill>
                  <a:srgbClr val="0070C0"/>
                </a:solidFill>
              </a:rPr>
              <a:t/>
            </a:r>
            <a:br>
              <a:rPr lang="en-US" altLang="ja-JP" dirty="0" smtClean="0">
                <a:solidFill>
                  <a:srgbClr val="0070C0"/>
                </a:solidFill>
              </a:rPr>
            </a:br>
            <a:endParaRPr kumimoji="1" lang="ja-JP" altLang="en-US" sz="3100" dirty="0"/>
          </a:p>
        </p:txBody>
      </p:sp>
      <p:sp>
        <p:nvSpPr>
          <p:cNvPr id="3" name="コンテンツ プレースホルダー 2"/>
          <p:cNvSpPr>
            <a:spLocks noGrp="1"/>
          </p:cNvSpPr>
          <p:nvPr>
            <p:ph idx="1"/>
          </p:nvPr>
        </p:nvSpPr>
        <p:spPr>
          <a:xfrm>
            <a:off x="467544" y="6165302"/>
            <a:ext cx="8229600" cy="493515"/>
          </a:xfrm>
        </p:spPr>
        <p:txBody>
          <a:bodyPr>
            <a:normAutofit fontScale="92500"/>
          </a:bodyPr>
          <a:lstStyle/>
          <a:p>
            <a:pPr marL="0" indent="0">
              <a:buNone/>
            </a:pPr>
            <a:r>
              <a:rPr lang="ja-JP" altLang="en-US" sz="1500" dirty="0" smtClean="0"/>
              <a:t> </a:t>
            </a:r>
            <a:r>
              <a:rPr lang="en-US" altLang="ja-JP" sz="1500" dirty="0" smtClean="0"/>
              <a:t>(http</a:t>
            </a:r>
            <a:r>
              <a:rPr lang="en-US" altLang="ja-JP" sz="1500" dirty="0"/>
              <a:t>://</a:t>
            </a:r>
            <a:r>
              <a:rPr lang="en-US" altLang="ja-JP" sz="1500" dirty="0" smtClean="0"/>
              <a:t>www.kyoto-u.ac.jp/ja/research/events_news/office/kenkyukokusai/events/2014/140714_1.html) </a:t>
            </a:r>
            <a:endParaRPr lang="ja-JP" altLang="en-US" sz="1500" dirty="0"/>
          </a:p>
          <a:p>
            <a:pPr marL="0" indent="0">
              <a:buNone/>
            </a:pPr>
            <a:endParaRPr lang="ja-JP" altLang="en-US" sz="3000" dirty="0"/>
          </a:p>
          <a:p>
            <a:pPr marL="0" indent="0">
              <a:buNone/>
            </a:pPr>
            <a:endParaRPr lang="ja-JP"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4</a:t>
            </a:fld>
            <a:endParaRPr kumimoji="1" lang="ja-JP" altLang="en-US" dirty="0"/>
          </a:p>
        </p:txBody>
      </p:sp>
      <p:graphicFrame>
        <p:nvGraphicFramePr>
          <p:cNvPr id="5" name="図表 4"/>
          <p:cNvGraphicFramePr/>
          <p:nvPr>
            <p:extLst>
              <p:ext uri="{D42A27DB-BD31-4B8C-83A1-F6EECF244321}">
                <p14:modId xmlns:p14="http://schemas.microsoft.com/office/powerpoint/2010/main" val="766863979"/>
              </p:ext>
            </p:extLst>
          </p:nvPr>
        </p:nvGraphicFramePr>
        <p:xfrm>
          <a:off x="1135232" y="2084948"/>
          <a:ext cx="6193195" cy="30796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テキスト ボックス 6"/>
          <p:cNvSpPr txBox="1"/>
          <p:nvPr/>
        </p:nvSpPr>
        <p:spPr>
          <a:xfrm>
            <a:off x="487288" y="1494233"/>
            <a:ext cx="2952328" cy="830997"/>
          </a:xfrm>
          <a:prstGeom prst="rect">
            <a:avLst/>
          </a:prstGeom>
          <a:noFill/>
        </p:spPr>
        <p:txBody>
          <a:bodyPr wrap="square" rtlCol="0">
            <a:spAutoFit/>
          </a:bodyPr>
          <a:lstStyle/>
          <a:p>
            <a:r>
              <a:rPr lang="en-NZ" altLang="ja-JP" sz="2400" dirty="0" smtClean="0">
                <a:solidFill>
                  <a:schemeClr val="accent2"/>
                </a:solidFill>
              </a:rPr>
              <a:t>Prevention of research misconduct</a:t>
            </a:r>
            <a:endParaRPr lang="ja-JP" altLang="en-US" sz="2400" dirty="0">
              <a:solidFill>
                <a:schemeClr val="accent2"/>
              </a:solidFill>
            </a:endParaRPr>
          </a:p>
        </p:txBody>
      </p:sp>
      <p:sp>
        <p:nvSpPr>
          <p:cNvPr id="8" name="テキスト ボックス 7"/>
          <p:cNvSpPr txBox="1"/>
          <p:nvPr/>
        </p:nvSpPr>
        <p:spPr>
          <a:xfrm>
            <a:off x="4644008" y="1484784"/>
            <a:ext cx="3960440" cy="1200329"/>
          </a:xfrm>
          <a:prstGeom prst="rect">
            <a:avLst/>
          </a:prstGeom>
          <a:noFill/>
        </p:spPr>
        <p:txBody>
          <a:bodyPr wrap="square" rtlCol="0">
            <a:spAutoFit/>
          </a:bodyPr>
          <a:lstStyle/>
          <a:p>
            <a:r>
              <a:rPr lang="en-US" altLang="ja-JP" sz="2400" dirty="0" smtClean="0">
                <a:solidFill>
                  <a:srgbClr val="0070C0"/>
                </a:solidFill>
              </a:rPr>
              <a:t>Creation of a mechanism for research with "high aspirations"</a:t>
            </a:r>
            <a:endParaRPr lang="ja-JP" altLang="en-US" sz="2400" dirty="0">
              <a:solidFill>
                <a:srgbClr val="0070C0"/>
              </a:solidFill>
            </a:endParaRPr>
          </a:p>
        </p:txBody>
      </p:sp>
      <p:sp>
        <p:nvSpPr>
          <p:cNvPr id="9" name="下矢印 8"/>
          <p:cNvSpPr/>
          <p:nvPr/>
        </p:nvSpPr>
        <p:spPr>
          <a:xfrm rot="10800000">
            <a:off x="755576" y="2685113"/>
            <a:ext cx="1800200" cy="2592287"/>
          </a:xfrm>
          <a:prstGeom prst="downArrow">
            <a:avLst>
              <a:gd name="adj1" fmla="val 50000"/>
              <a:gd name="adj2" fmla="val 52198"/>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1077288" y="3068961"/>
            <a:ext cx="1046440" cy="2232247"/>
          </a:xfrm>
          <a:prstGeom prst="rect">
            <a:avLst/>
          </a:prstGeom>
          <a:noFill/>
        </p:spPr>
        <p:txBody>
          <a:bodyPr vert="eaVert" wrap="square" rtlCol="0">
            <a:spAutoFit/>
          </a:bodyPr>
          <a:lstStyle/>
          <a:p>
            <a:r>
              <a:rPr lang="en-NZ" altLang="ja-JP" sz="2800" dirty="0" smtClean="0">
                <a:solidFill>
                  <a:schemeClr val="accent2"/>
                </a:solidFill>
              </a:rPr>
              <a:t>Awareness of researchers</a:t>
            </a:r>
            <a:endParaRPr kumimoji="1" lang="ja-JP" altLang="en-US" sz="2800" dirty="0">
              <a:solidFill>
                <a:schemeClr val="accent2"/>
              </a:solidFill>
            </a:endParaRPr>
          </a:p>
        </p:txBody>
      </p:sp>
      <p:sp>
        <p:nvSpPr>
          <p:cNvPr id="12" name="下矢印 11"/>
          <p:cNvSpPr/>
          <p:nvPr/>
        </p:nvSpPr>
        <p:spPr>
          <a:xfrm rot="10800000">
            <a:off x="6444208" y="2694562"/>
            <a:ext cx="1800200" cy="2592287"/>
          </a:xfrm>
          <a:prstGeom prst="downArrow">
            <a:avLst>
              <a:gd name="adj1" fmla="val 50000"/>
              <a:gd name="adj2" fmla="val 52198"/>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6765920" y="3140969"/>
            <a:ext cx="1046440" cy="2232247"/>
          </a:xfrm>
          <a:prstGeom prst="rect">
            <a:avLst/>
          </a:prstGeom>
          <a:noFill/>
        </p:spPr>
        <p:txBody>
          <a:bodyPr vert="eaVert" wrap="square" rtlCol="0">
            <a:spAutoFit/>
          </a:bodyPr>
          <a:lstStyle/>
          <a:p>
            <a:r>
              <a:rPr lang="en-NZ" altLang="ja-JP" sz="2800" dirty="0" smtClean="0">
                <a:solidFill>
                  <a:srgbClr val="0070C0"/>
                </a:solidFill>
              </a:rPr>
              <a:t>Proactive perspective</a:t>
            </a:r>
            <a:endParaRPr kumimoji="1" lang="ja-JP" altLang="en-US" sz="2800" dirty="0">
              <a:solidFill>
                <a:srgbClr val="0070C0"/>
              </a:solidFill>
            </a:endParaRPr>
          </a:p>
        </p:txBody>
      </p:sp>
    </p:spTree>
    <p:extLst>
      <p:ext uri="{BB962C8B-B14F-4D97-AF65-F5344CB8AC3E}">
        <p14:creationId xmlns:p14="http://schemas.microsoft.com/office/powerpoint/2010/main" val="161002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12" grpId="0" animBg="1"/>
      <p:bldP spid="1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764704"/>
            <a:ext cx="8229600" cy="5328592"/>
          </a:xfrm>
          <a:solidFill>
            <a:schemeClr val="accent1">
              <a:lumMod val="20000"/>
              <a:lumOff val="80000"/>
            </a:schemeClr>
          </a:solidFill>
        </p:spPr>
        <p:txBody>
          <a:bodyPr>
            <a:noAutofit/>
          </a:bodyPr>
          <a:lstStyle/>
          <a:p>
            <a:pPr marL="0" indent="0">
              <a:buNone/>
            </a:pPr>
            <a:r>
              <a:rPr lang="ja-JP" altLang="en-US" sz="2000" dirty="0" smtClean="0"/>
              <a:t>And then, I sen</a:t>
            </a:r>
            <a:r>
              <a:rPr lang="en-CA" altLang="ja-JP" sz="2000" dirty="0" smtClean="0"/>
              <a:t>t</a:t>
            </a:r>
            <a:r>
              <a:rPr lang="ja-JP" altLang="en-US" sz="2000" dirty="0" smtClean="0"/>
              <a:t> the fax.</a:t>
            </a:r>
            <a:endParaRPr lang="en-US" altLang="ja-JP" sz="2000" dirty="0" smtClean="0"/>
          </a:p>
          <a:p>
            <a:pPr marL="0" indent="0">
              <a:buNone/>
            </a:pPr>
            <a:r>
              <a:rPr kumimoji="1" lang="ja-JP" altLang="en-US" sz="2000" dirty="0" smtClean="0"/>
              <a:t>Prof. </a:t>
            </a:r>
            <a:r>
              <a:rPr kumimoji="1" lang="en-US" altLang="ja-JP" sz="2000" dirty="0" smtClean="0"/>
              <a:t>N</a:t>
            </a:r>
            <a:r>
              <a:rPr kumimoji="1" lang="ja-JP" altLang="en-US" sz="2000" dirty="0" smtClean="0"/>
              <a:t> sent the return </a:t>
            </a:r>
            <a:r>
              <a:rPr kumimoji="1" lang="en-CA" altLang="ja-JP" sz="2000" dirty="0" smtClean="0"/>
              <a:t>e</a:t>
            </a:r>
            <a:r>
              <a:rPr kumimoji="1" lang="ja-JP" altLang="en-US" sz="2000" dirty="0" smtClean="0"/>
              <a:t>mail, which I received.</a:t>
            </a:r>
            <a:r>
              <a:rPr sz="2000" dirty="0" smtClean="0"/>
              <a:t> </a:t>
            </a:r>
            <a:r>
              <a:rPr lang="ja-JP" altLang="en-US" sz="2000" dirty="0" smtClean="0"/>
              <a:t>That was a long mail.</a:t>
            </a:r>
            <a:endParaRPr lang="en-US" altLang="ja-JP" sz="2000" dirty="0" smtClean="0"/>
          </a:p>
          <a:p>
            <a:pPr marL="0" indent="0">
              <a:buNone/>
            </a:pPr>
            <a:r>
              <a:rPr lang="ja-JP" altLang="en-US" sz="2000" dirty="0" smtClean="0"/>
              <a:t>　　"This figure was indeed taken out of the poster handout," he said. </a:t>
            </a:r>
            <a:endParaRPr lang="en-US" altLang="ja-JP" sz="2000" dirty="0" smtClean="0"/>
          </a:p>
          <a:p>
            <a:pPr marL="0" indent="0">
              <a:buNone/>
            </a:pPr>
            <a:r>
              <a:rPr lang="ja-JP" altLang="en-US" sz="2000" dirty="0" smtClean="0"/>
              <a:t>　　There were four specific </a:t>
            </a:r>
            <a:r>
              <a:rPr lang="en-CA" altLang="ja-JP" sz="2000" dirty="0" smtClean="0"/>
              <a:t>measure</a:t>
            </a:r>
            <a:r>
              <a:rPr lang="ja-JP" altLang="en-US" sz="2000" dirty="0" smtClean="0"/>
              <a:t>s that</a:t>
            </a:r>
            <a:r>
              <a:rPr lang="en-US" altLang="ja-JP" sz="2000" dirty="0" smtClean="0"/>
              <a:t> were </a:t>
            </a:r>
            <a:r>
              <a:rPr lang="ja-JP" altLang="en-US" sz="2000" dirty="0" smtClean="0"/>
              <a:t>prioritized.</a:t>
            </a:r>
            <a:endParaRPr lang="en-US" altLang="ja-JP" sz="2000" dirty="0" smtClean="0"/>
          </a:p>
          <a:p>
            <a:pPr marL="0" indent="0">
              <a:buNone/>
            </a:pPr>
            <a:r>
              <a:rPr lang="ja-JP" altLang="en-US" sz="2000" dirty="0" smtClean="0"/>
              <a:t>　　The appointment to meet </a:t>
            </a:r>
            <a:r>
              <a:rPr lang="en-CA" altLang="ja-JP" sz="2000" dirty="0" smtClean="0"/>
              <a:t>Prof</a:t>
            </a:r>
            <a:r>
              <a:rPr lang="ja-JP" altLang="en-US" sz="2000" dirty="0" smtClean="0"/>
              <a:t>. Yamada was canceled.</a:t>
            </a:r>
            <a:endParaRPr lang="en-US" altLang="ja-JP" sz="2000" dirty="0" smtClean="0"/>
          </a:p>
          <a:p>
            <a:pPr marL="0" indent="0">
              <a:buNone/>
            </a:pPr>
            <a:r>
              <a:rPr lang="ja-JP" altLang="en-US" sz="2000" dirty="0"/>
              <a:t>　　</a:t>
            </a:r>
            <a:endParaRPr lang="en-US" altLang="ja-JP" sz="2000" dirty="0" smtClean="0"/>
          </a:p>
          <a:p>
            <a:pPr marL="0" indent="0">
              <a:buNone/>
            </a:pPr>
            <a:r>
              <a:rPr lang="ja-JP" altLang="en-US" sz="2000" dirty="0" smtClean="0"/>
              <a:t>Not I, but the </a:t>
            </a:r>
            <a:r>
              <a:rPr lang="en-CA" altLang="ja-JP" sz="2000" dirty="0" smtClean="0"/>
              <a:t>supervisor</a:t>
            </a:r>
            <a:r>
              <a:rPr lang="ja-JP" altLang="en-US" sz="2000" dirty="0" smtClean="0"/>
              <a:t> sent “an inquiry letter” (In fact, the </a:t>
            </a:r>
            <a:r>
              <a:rPr lang="en-CA" altLang="ja-JP" sz="2000" dirty="0" smtClean="0"/>
              <a:t>D</a:t>
            </a:r>
            <a:r>
              <a:rPr lang="ja-JP" altLang="en-US" sz="2000" dirty="0" smtClean="0"/>
              <a:t>ean of the   </a:t>
            </a:r>
            <a:endParaRPr lang="en-US" altLang="ja-JP" sz="2000" dirty="0" smtClean="0"/>
          </a:p>
          <a:p>
            <a:pPr marL="0" indent="0">
              <a:buNone/>
            </a:pPr>
            <a:r>
              <a:rPr lang="en-US" altLang="ja-JP" sz="2000" dirty="0"/>
              <a:t> </a:t>
            </a:r>
            <a:r>
              <a:rPr lang="en-US" altLang="ja-JP" sz="2000" dirty="0" smtClean="0"/>
              <a:t>     </a:t>
            </a:r>
            <a:r>
              <a:rPr lang="ja-JP" altLang="en-US" sz="2000" dirty="0" smtClean="0"/>
              <a:t>graduate school</a:t>
            </a:r>
            <a:r>
              <a:rPr lang="en-CA" altLang="ja-JP" sz="2000" dirty="0" smtClean="0"/>
              <a:t> was</a:t>
            </a:r>
            <a:r>
              <a:rPr lang="ja-JP" altLang="en-US" sz="2000" dirty="0" smtClean="0"/>
              <a:t> </a:t>
            </a:r>
            <a:r>
              <a:rPr lang="ja-JP" altLang="en-US" sz="2000" dirty="0"/>
              <a:t>the one who wrote the </a:t>
            </a:r>
            <a:r>
              <a:rPr lang="ja-JP" altLang="en-US" sz="2000" dirty="0" smtClean="0"/>
              <a:t>letter</a:t>
            </a:r>
            <a:endParaRPr lang="en-US" altLang="ja-JP" sz="2000" dirty="0" smtClean="0"/>
          </a:p>
          <a:p>
            <a:pPr marL="0" indent="0">
              <a:buNone/>
            </a:pPr>
            <a:r>
              <a:rPr lang="ja-JP" altLang="en-US" sz="2000" dirty="0" smtClean="0"/>
              <a:t>      because </a:t>
            </a:r>
            <a:r>
              <a:rPr lang="ja-JP" altLang="en-US" sz="2000" dirty="0"/>
              <a:t>the </a:t>
            </a:r>
            <a:r>
              <a:rPr lang="en-CA" altLang="ja-JP" sz="2000" dirty="0" smtClean="0"/>
              <a:t>supervisor </a:t>
            </a:r>
            <a:r>
              <a:rPr lang="ja-JP" altLang="en-US" sz="2000" dirty="0" smtClean="0"/>
              <a:t>was hospital</a:t>
            </a:r>
            <a:r>
              <a:rPr lang="en-CA" altLang="ja-JP" sz="2000" dirty="0" err="1" smtClean="0"/>
              <a:t>ized</a:t>
            </a:r>
            <a:r>
              <a:rPr lang="ja-JP" altLang="en-US" sz="2000" dirty="0" smtClean="0"/>
              <a:t> </a:t>
            </a:r>
            <a:r>
              <a:rPr lang="ja-JP" altLang="en-US" sz="2000" dirty="0"/>
              <a:t>at that time) </a:t>
            </a:r>
            <a:endParaRPr lang="en-US" altLang="ja-JP" sz="2000" dirty="0" smtClean="0"/>
          </a:p>
          <a:p>
            <a:pPr marL="0" indent="0">
              <a:buNone/>
            </a:pPr>
            <a:r>
              <a:rPr lang="en-US" altLang="ja-JP" sz="2000" dirty="0"/>
              <a:t> </a:t>
            </a:r>
            <a:r>
              <a:rPr lang="en-US" altLang="ja-JP" sz="2000" dirty="0" smtClean="0"/>
              <a:t>     </a:t>
            </a:r>
            <a:r>
              <a:rPr lang="ja-JP" altLang="en-US" sz="2000" dirty="0" smtClean="0"/>
              <a:t>to </a:t>
            </a:r>
            <a:r>
              <a:rPr lang="ja-JP" altLang="en-US" sz="2000" dirty="0"/>
              <a:t>the </a:t>
            </a:r>
            <a:r>
              <a:rPr lang="en-CA" altLang="ja-JP" sz="2000" dirty="0" smtClean="0"/>
              <a:t>chief </a:t>
            </a:r>
            <a:r>
              <a:rPr lang="ja-JP" altLang="en-US" sz="2000" dirty="0" smtClean="0"/>
              <a:t>editor </a:t>
            </a:r>
            <a:r>
              <a:rPr lang="ja-JP" altLang="en-US" sz="2000" dirty="0"/>
              <a:t>of the journal</a:t>
            </a:r>
            <a:r>
              <a:rPr lang="ja-JP" altLang="en-US" sz="2000" dirty="0" smtClean="0"/>
              <a:t>.  </a:t>
            </a:r>
            <a:r>
              <a:rPr lang="en-CA" altLang="ja-JP" sz="2000" dirty="0" smtClean="0"/>
              <a:t>It was certainly an inquiry</a:t>
            </a:r>
          </a:p>
          <a:p>
            <a:pPr marL="0" indent="0">
              <a:buNone/>
            </a:pPr>
            <a:r>
              <a:rPr lang="en-CA" altLang="ja-JP" sz="2000" dirty="0" smtClean="0"/>
              <a:t>with the fact laid down</a:t>
            </a:r>
            <a:r>
              <a:rPr lang="ja-JP" altLang="en-US" sz="2000" dirty="0" smtClean="0"/>
              <a:t>.</a:t>
            </a:r>
            <a:endParaRPr lang="en-US" altLang="ja-JP" sz="2000" dirty="0" smtClean="0"/>
          </a:p>
          <a:p>
            <a:pPr marL="0" indent="0">
              <a:buNone/>
            </a:pPr>
            <a:r>
              <a:rPr lang="ja-JP" altLang="en-US" sz="2000" dirty="0" smtClean="0"/>
              <a:t>Result: 　</a:t>
            </a:r>
            <a:r>
              <a:rPr lang="en-US" altLang="ja-JP" sz="2000" dirty="0"/>
              <a:t>Four</a:t>
            </a:r>
            <a:r>
              <a:rPr lang="ja-JP" altLang="en-US" sz="2000" dirty="0"/>
              <a:t> months later, a small correction notice was posted in a colophon of </a:t>
            </a:r>
            <a:r>
              <a:rPr lang="en-US" altLang="ja-JP" sz="2000" dirty="0" smtClean="0"/>
              <a:t>the journal,</a:t>
            </a:r>
            <a:r>
              <a:rPr lang="ja-JP" altLang="en-US" sz="2000" dirty="0" smtClean="0"/>
              <a:t> saying that the figure was quoted </a:t>
            </a:r>
            <a:endParaRPr lang="en-US" altLang="ja-JP" sz="2000" dirty="0" smtClean="0"/>
          </a:p>
          <a:p>
            <a:pPr marL="0" indent="0">
              <a:buNone/>
            </a:pPr>
            <a:r>
              <a:rPr lang="ja-JP" altLang="en-US" sz="2000" dirty="0"/>
              <a:t>　　from the research </a:t>
            </a:r>
            <a:r>
              <a:rPr lang="ja-JP" altLang="en-US" sz="2000" dirty="0" smtClean="0"/>
              <a:t>findings </a:t>
            </a:r>
            <a:r>
              <a:rPr lang="en-CA" altLang="ja-JP" sz="2000" dirty="0" smtClean="0"/>
              <a:t>from survey</a:t>
            </a:r>
            <a:r>
              <a:rPr lang="ja-JP" altLang="en-US" sz="2000" dirty="0" smtClean="0"/>
              <a:t> </a:t>
            </a:r>
            <a:r>
              <a:rPr lang="ja-JP" altLang="en-US" sz="2000" dirty="0"/>
              <a:t>M.</a:t>
            </a:r>
            <a:endParaRPr lang="en-US" altLang="ja-JP" sz="2000" dirty="0" smtClean="0"/>
          </a:p>
        </p:txBody>
      </p:sp>
      <p:pic>
        <p:nvPicPr>
          <p:cNvPr id="1029" name="Picture 5" descr="C:\Users\Kikuko\AppData\Local\Microsoft\Windows\Temporary Internet Files\Content.IE5\SYEH6S7N\MC900433837[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2280" y="3140968"/>
            <a:ext cx="1828572" cy="1828572"/>
          </a:xfrm>
          <a:prstGeom prst="rect">
            <a:avLst/>
          </a:prstGeom>
          <a:noFill/>
          <a:extLst>
            <a:ext uri="{909E8E84-426E-40DD-AFC4-6F175D3DCCD1}">
              <a14:hiddenFill xmlns:a14="http://schemas.microsoft.com/office/drawing/2010/main">
                <a:solidFill>
                  <a:srgbClr val="FFFFFF"/>
                </a:solidFill>
              </a14:hiddenFill>
            </a:ext>
          </a:extLst>
        </p:spPr>
      </p:pic>
      <p:sp>
        <p:nvSpPr>
          <p:cNvPr id="5" name="スライド番号プレースホルダー 4"/>
          <p:cNvSpPr>
            <a:spLocks noGrp="1"/>
          </p:cNvSpPr>
          <p:nvPr>
            <p:ph type="sldNum" sz="quarter" idx="12"/>
          </p:nvPr>
        </p:nvSpPr>
        <p:spPr/>
        <p:txBody>
          <a:bodyPr/>
          <a:lstStyle/>
          <a:p>
            <a:fld id="{DECD0A69-A759-4E7E-9AFB-B53CC0B44A41}" type="slidenum">
              <a:rPr kumimoji="1" lang="ja-JP" altLang="en-US" smtClean="0"/>
              <a:pPr/>
              <a:t>40</a:t>
            </a:fld>
            <a:endParaRPr kumimoji="1" lang="en-US" altLang="en-US"/>
          </a:p>
        </p:txBody>
      </p:sp>
    </p:spTree>
    <p:extLst>
      <p:ext uri="{BB962C8B-B14F-4D97-AF65-F5344CB8AC3E}">
        <p14:creationId xmlns:p14="http://schemas.microsoft.com/office/powerpoint/2010/main" val="2339892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NZ" altLang="ja-JP" sz="3600" dirty="0" smtClean="0">
                <a:solidFill>
                  <a:schemeClr val="accent1"/>
                </a:solidFill>
              </a:rPr>
              <a:t>Topics to be Discussed</a:t>
            </a:r>
            <a:endParaRPr kumimoji="1" lang="en-US" altLang="en-US" sz="3600" dirty="0">
              <a:solidFill>
                <a:schemeClr val="accent1"/>
              </a:solidFill>
            </a:endParaRPr>
          </a:p>
        </p:txBody>
      </p:sp>
      <p:sp>
        <p:nvSpPr>
          <p:cNvPr id="3" name="コンテンツ プレースホルダー 2"/>
          <p:cNvSpPr>
            <a:spLocks noGrp="1"/>
          </p:cNvSpPr>
          <p:nvPr>
            <p:ph idx="1"/>
          </p:nvPr>
        </p:nvSpPr>
        <p:spPr/>
        <p:txBody>
          <a:bodyPr>
            <a:normAutofit fontScale="92500" lnSpcReduction="20000"/>
          </a:bodyPr>
          <a:lstStyle/>
          <a:p>
            <a:pPr marL="361950" indent="-361950">
              <a:buAutoNum type="arabicPeriod"/>
              <a:tabLst>
                <a:tab pos="0" algn="l"/>
              </a:tabLst>
            </a:pPr>
            <a:r>
              <a:rPr lang="en-US" altLang="ja-JP" dirty="0" smtClean="0">
                <a:solidFill>
                  <a:schemeClr val="bg1">
                    <a:lumMod val="75000"/>
                  </a:schemeClr>
                </a:solidFill>
              </a:rPr>
              <a:t> The concept of </a:t>
            </a:r>
            <a:r>
              <a:rPr lang="en-NZ" altLang="ja-JP" dirty="0" smtClean="0">
                <a:solidFill>
                  <a:schemeClr val="bg1">
                    <a:lumMod val="75000"/>
                  </a:schemeClr>
                </a:solidFill>
              </a:rPr>
              <a:t>research integrity at Kyoto </a:t>
            </a:r>
          </a:p>
          <a:p>
            <a:pPr marL="0" indent="0">
              <a:buNone/>
            </a:pPr>
            <a:r>
              <a:rPr lang="en-NZ" altLang="ja-JP" dirty="0" smtClean="0">
                <a:solidFill>
                  <a:schemeClr val="bg1">
                    <a:lumMod val="75000"/>
                  </a:schemeClr>
                </a:solidFill>
              </a:rPr>
              <a:t>     University</a:t>
            </a:r>
            <a:endParaRPr lang="en-US" altLang="ja-JP" dirty="0" smtClean="0">
              <a:solidFill>
                <a:schemeClr val="bg1">
                  <a:lumMod val="75000"/>
                </a:schemeClr>
              </a:solidFill>
            </a:endParaRPr>
          </a:p>
          <a:p>
            <a:pPr marL="0" indent="0">
              <a:buNone/>
            </a:pPr>
            <a:r>
              <a:rPr kumimoji="1" lang="ja-JP" altLang="en-US" dirty="0" smtClean="0">
                <a:solidFill>
                  <a:schemeClr val="bg1">
                    <a:lumMod val="75000"/>
                  </a:schemeClr>
                </a:solidFill>
              </a:rPr>
              <a:t>２. </a:t>
            </a:r>
            <a:r>
              <a:rPr lang="en-US" altLang="ja-JP" dirty="0" smtClean="0">
                <a:solidFill>
                  <a:schemeClr val="bg1">
                    <a:lumMod val="75000"/>
                  </a:schemeClr>
                </a:solidFill>
              </a:rPr>
              <a:t>What are misconduct issues in research?</a:t>
            </a:r>
            <a:endParaRPr kumimoji="1" lang="en-US" altLang="ja-JP" dirty="0" smtClean="0">
              <a:solidFill>
                <a:schemeClr val="bg1">
                  <a:lumMod val="75000"/>
                </a:schemeClr>
              </a:solidFill>
            </a:endParaRPr>
          </a:p>
          <a:p>
            <a:pPr marL="0" indent="622300">
              <a:buNone/>
            </a:pPr>
            <a:r>
              <a:rPr lang="ja-JP" altLang="en-US" sz="2400" dirty="0" smtClean="0">
                <a:solidFill>
                  <a:schemeClr val="bg1">
                    <a:lumMod val="75000"/>
                  </a:schemeClr>
                </a:solidFill>
              </a:rPr>
              <a:t>1) </a:t>
            </a:r>
            <a:r>
              <a:rPr lang="ja-JP" altLang="en-US" sz="2600" dirty="0" smtClean="0">
                <a:solidFill>
                  <a:schemeClr val="bg1">
                    <a:lumMod val="75000"/>
                  </a:schemeClr>
                </a:solidFill>
              </a:rPr>
              <a:t>Protection</a:t>
            </a:r>
            <a:r>
              <a:rPr lang="en-US" altLang="ja-JP" sz="2600" dirty="0" smtClean="0">
                <a:solidFill>
                  <a:schemeClr val="bg1">
                    <a:lumMod val="75000"/>
                  </a:schemeClr>
                </a:solidFill>
              </a:rPr>
              <a:t> of research participants </a:t>
            </a:r>
            <a:r>
              <a:rPr lang="ja-JP" altLang="en-US" sz="2600" dirty="0" smtClean="0">
                <a:solidFill>
                  <a:schemeClr val="bg1">
                    <a:lumMod val="75000"/>
                  </a:schemeClr>
                </a:solidFill>
              </a:rPr>
              <a:t>(vulnerable ones)</a:t>
            </a:r>
            <a:endParaRPr lang="en-US" altLang="ja-JP" sz="2600" dirty="0" smtClean="0">
              <a:solidFill>
                <a:schemeClr val="bg1">
                  <a:lumMod val="75000"/>
                </a:schemeClr>
              </a:solidFill>
            </a:endParaRPr>
          </a:p>
          <a:p>
            <a:pPr marL="0" indent="622300">
              <a:buNone/>
            </a:pPr>
            <a:r>
              <a:rPr kumimoji="1" lang="ja-JP" altLang="en-US" sz="2600" dirty="0" smtClean="0">
                <a:solidFill>
                  <a:schemeClr val="bg1">
                    <a:lumMod val="75000"/>
                  </a:schemeClr>
                </a:solidFill>
              </a:rPr>
              <a:t>2) </a:t>
            </a:r>
            <a:r>
              <a:rPr lang="ja-JP" altLang="en-US" sz="2600" dirty="0" smtClean="0">
                <a:solidFill>
                  <a:schemeClr val="bg1">
                    <a:lumMod val="75000"/>
                  </a:schemeClr>
                </a:solidFill>
              </a:rPr>
              <a:t>Scientific </a:t>
            </a:r>
            <a:r>
              <a:rPr lang="en-US" altLang="ja-JP" sz="2600" dirty="0" smtClean="0">
                <a:solidFill>
                  <a:schemeClr val="bg1">
                    <a:lumMod val="75000"/>
                  </a:schemeClr>
                </a:solidFill>
              </a:rPr>
              <a:t>misconduct</a:t>
            </a:r>
            <a:r>
              <a:rPr lang="ja-JP" altLang="en-US" sz="2600" dirty="0" smtClean="0">
                <a:solidFill>
                  <a:schemeClr val="bg1">
                    <a:lumMod val="75000"/>
                  </a:schemeClr>
                </a:solidFill>
              </a:rPr>
              <a:t> </a:t>
            </a:r>
            <a:endParaRPr kumimoji="1" lang="en-US" altLang="ja-JP" sz="2600" dirty="0" smtClean="0">
              <a:solidFill>
                <a:schemeClr val="bg1">
                  <a:lumMod val="75000"/>
                </a:schemeClr>
              </a:solidFill>
            </a:endParaRPr>
          </a:p>
          <a:p>
            <a:pPr marL="0" indent="622300">
              <a:buNone/>
            </a:pPr>
            <a:r>
              <a:rPr lang="ja-JP" altLang="en-US" sz="2600" dirty="0" smtClean="0">
                <a:solidFill>
                  <a:schemeClr val="bg1">
                    <a:lumMod val="75000"/>
                  </a:schemeClr>
                </a:solidFill>
              </a:rPr>
              <a:t>3) </a:t>
            </a:r>
            <a:r>
              <a:rPr lang="en-US" altLang="ja-JP" sz="2600" dirty="0" smtClean="0">
                <a:solidFill>
                  <a:schemeClr val="bg1">
                    <a:lumMod val="75000"/>
                  </a:schemeClr>
                </a:solidFill>
              </a:rPr>
              <a:t>Publication </a:t>
            </a:r>
            <a:r>
              <a:rPr lang="ja-JP" altLang="en-US" sz="2600" dirty="0" smtClean="0">
                <a:solidFill>
                  <a:schemeClr val="bg1">
                    <a:lumMod val="75000"/>
                  </a:schemeClr>
                </a:solidFill>
              </a:rPr>
              <a:t>ethics</a:t>
            </a:r>
            <a:endParaRPr lang="en-US" altLang="ja-JP" sz="2600" dirty="0" smtClean="0">
              <a:solidFill>
                <a:schemeClr val="bg1">
                  <a:lumMod val="75000"/>
                </a:schemeClr>
              </a:solidFill>
            </a:endParaRPr>
          </a:p>
          <a:p>
            <a:pPr marL="0" indent="622300">
              <a:buNone/>
            </a:pPr>
            <a:r>
              <a:rPr kumimoji="1" lang="ja-JP" altLang="en-US" sz="2600" dirty="0" smtClean="0">
                <a:solidFill>
                  <a:schemeClr val="bg1">
                    <a:lumMod val="75000"/>
                  </a:schemeClr>
                </a:solidFill>
              </a:rPr>
              <a:t>4) </a:t>
            </a:r>
            <a:r>
              <a:rPr lang="ja-JP" altLang="en-US" sz="2600" dirty="0" smtClean="0">
                <a:solidFill>
                  <a:schemeClr val="bg1">
                    <a:lumMod val="75000"/>
                  </a:schemeClr>
                </a:solidFill>
              </a:rPr>
              <a:t>Conflict of </a:t>
            </a:r>
            <a:r>
              <a:rPr lang="en-US" altLang="ja-JP" sz="2600" dirty="0" smtClean="0">
                <a:solidFill>
                  <a:schemeClr val="bg1">
                    <a:lumMod val="75000"/>
                  </a:schemeClr>
                </a:solidFill>
              </a:rPr>
              <a:t>Interest:  (COI)</a:t>
            </a:r>
            <a:endParaRPr kumimoji="1" lang="en-US" altLang="ja-JP" sz="2600" dirty="0" smtClean="0">
              <a:solidFill>
                <a:schemeClr val="bg1">
                  <a:lumMod val="75000"/>
                </a:schemeClr>
              </a:solidFill>
            </a:endParaRPr>
          </a:p>
          <a:p>
            <a:pPr marL="0" indent="622300">
              <a:buNone/>
            </a:pPr>
            <a:r>
              <a:rPr lang="ja-JP" altLang="en-US" sz="2600" dirty="0" smtClean="0">
                <a:solidFill>
                  <a:schemeClr val="bg1">
                    <a:lumMod val="75000"/>
                  </a:schemeClr>
                </a:solidFill>
              </a:rPr>
              <a:t>5) Review Question: What is the problem?</a:t>
            </a:r>
            <a:endParaRPr kumimoji="1" lang="en-US" altLang="ja-JP" sz="2600" dirty="0" smtClean="0">
              <a:solidFill>
                <a:schemeClr val="bg1">
                  <a:lumMod val="75000"/>
                </a:schemeClr>
              </a:solidFill>
            </a:endParaRPr>
          </a:p>
          <a:p>
            <a:pPr marL="0" indent="0">
              <a:buNone/>
            </a:pPr>
            <a:r>
              <a:rPr lang="ja-JP" altLang="en-US" dirty="0">
                <a:solidFill>
                  <a:schemeClr val="bg1">
                    <a:lumMod val="75000"/>
                  </a:schemeClr>
                </a:solidFill>
              </a:rPr>
              <a:t>３. "What should I do?" </a:t>
            </a:r>
            <a:r>
              <a:rPr lang="ja-JP" altLang="en-US" dirty="0" smtClean="0">
                <a:solidFill>
                  <a:schemeClr val="bg1">
                    <a:lumMod val="75000"/>
                  </a:schemeClr>
                </a:solidFill>
              </a:rPr>
              <a:t>：</a:t>
            </a:r>
            <a:r>
              <a:rPr lang="en-US" altLang="ja-JP" dirty="0" smtClean="0">
                <a:solidFill>
                  <a:schemeClr val="bg1">
                    <a:lumMod val="75000"/>
                  </a:schemeClr>
                </a:solidFill>
              </a:rPr>
              <a:t> Learning from case studies</a:t>
            </a:r>
          </a:p>
          <a:p>
            <a:pPr marL="0" indent="0">
              <a:buNone/>
            </a:pPr>
            <a:r>
              <a:rPr kumimoji="1" lang="ja-JP" altLang="en-US" dirty="0"/>
              <a:t>４. </a:t>
            </a:r>
            <a:r>
              <a:rPr lang="en-US" altLang="ja-JP" dirty="0" smtClean="0"/>
              <a:t>Initiatives of </a:t>
            </a:r>
            <a:r>
              <a:rPr lang="en-NZ" altLang="ja-JP" dirty="0" smtClean="0"/>
              <a:t>Kyoto University</a:t>
            </a:r>
            <a:endParaRPr kumimoji="1" lang="en-US"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41</a:t>
            </a:fld>
            <a:endParaRPr kumimoji="1" lang="en-US" altLang="en-US"/>
          </a:p>
        </p:txBody>
      </p:sp>
    </p:spTree>
    <p:extLst>
      <p:ext uri="{BB962C8B-B14F-4D97-AF65-F5344CB8AC3E}">
        <p14:creationId xmlns:p14="http://schemas.microsoft.com/office/powerpoint/2010/main" val="35345261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smtClean="0">
                <a:solidFill>
                  <a:srgbClr val="0070C0"/>
                </a:solidFill>
              </a:rPr>
              <a:t>Initiatives of </a:t>
            </a:r>
            <a:r>
              <a:rPr lang="en-NZ" altLang="ja-JP" sz="3600" dirty="0" smtClean="0">
                <a:solidFill>
                  <a:srgbClr val="0070C0"/>
                </a:solidFill>
              </a:rPr>
              <a:t>Kyoto University</a:t>
            </a:r>
            <a:endParaRPr kumimoji="1" lang="en-US" altLang="en-US" sz="3600" dirty="0">
              <a:solidFill>
                <a:srgbClr val="0070C0"/>
              </a:solidFill>
            </a:endParaRPr>
          </a:p>
        </p:txBody>
      </p:sp>
      <p:sp>
        <p:nvSpPr>
          <p:cNvPr id="3" name="コンテンツ プレースホルダー 2"/>
          <p:cNvSpPr>
            <a:spLocks noGrp="1"/>
          </p:cNvSpPr>
          <p:nvPr>
            <p:ph idx="1"/>
          </p:nvPr>
        </p:nvSpPr>
        <p:spPr/>
        <p:txBody>
          <a:bodyPr>
            <a:normAutofit fontScale="92500"/>
          </a:bodyPr>
          <a:lstStyle/>
          <a:p>
            <a:pPr marL="0" indent="0">
              <a:buNone/>
            </a:pPr>
            <a:r>
              <a:rPr kumimoji="1" lang="ja-JP" altLang="en-US" dirty="0" smtClean="0">
                <a:solidFill>
                  <a:srgbClr val="0070C0"/>
                </a:solidFill>
              </a:rPr>
              <a:t>Faculty of Medicine, Graduate School of Medicine</a:t>
            </a:r>
            <a:endParaRPr kumimoji="1" lang="en-US" altLang="ja-JP" dirty="0" smtClean="0">
              <a:solidFill>
                <a:srgbClr val="0070C0"/>
              </a:solidFill>
            </a:endParaRPr>
          </a:p>
          <a:p>
            <a:pPr marL="0" indent="0">
              <a:buNone/>
            </a:pPr>
            <a:r>
              <a:rPr lang="ja-JP" altLang="en-US" dirty="0" smtClean="0"/>
              <a:t>　　Those</a:t>
            </a:r>
            <a:r>
              <a:rPr lang="en-US" altLang="ja-JP" dirty="0" smtClean="0"/>
              <a:t> who</a:t>
            </a:r>
            <a:r>
              <a:rPr lang="ja-JP" altLang="en-US" dirty="0" smtClean="0"/>
              <a:t> do not </a:t>
            </a:r>
            <a:r>
              <a:rPr lang="en-US" altLang="ja-JP" dirty="0" smtClean="0"/>
              <a:t>attend a lecture of the </a:t>
            </a:r>
            <a:r>
              <a:rPr lang="ja-JP" altLang="en-US" dirty="0" smtClean="0"/>
              <a:t>clinical </a:t>
            </a:r>
            <a:endParaRPr lang="en-US" altLang="ja-JP" dirty="0" smtClean="0"/>
          </a:p>
          <a:p>
            <a:pPr marL="0" indent="0">
              <a:buNone/>
            </a:pPr>
            <a:r>
              <a:rPr lang="en-US" altLang="ja-JP" dirty="0"/>
              <a:t> </a:t>
            </a:r>
            <a:r>
              <a:rPr lang="en-US" altLang="ja-JP" dirty="0" smtClean="0"/>
              <a:t>     </a:t>
            </a:r>
            <a:r>
              <a:rPr lang="ja-JP" altLang="en-US" dirty="0" smtClean="0"/>
              <a:t>research seminar that is held once a year</a:t>
            </a:r>
            <a:r>
              <a:rPr lang="ja-JP" altLang="en-US" dirty="0"/>
              <a:t> </a:t>
            </a:r>
            <a:r>
              <a:rPr lang="ja-JP" altLang="en-US" dirty="0" smtClean="0"/>
              <a:t>will </a:t>
            </a:r>
            <a:endParaRPr lang="en-US" altLang="ja-JP" dirty="0" smtClean="0"/>
          </a:p>
          <a:p>
            <a:pPr marL="0" indent="0">
              <a:buNone/>
            </a:pPr>
            <a:r>
              <a:rPr lang="en-US" altLang="ja-JP" dirty="0"/>
              <a:t> </a:t>
            </a:r>
            <a:r>
              <a:rPr lang="en-US" altLang="ja-JP" dirty="0" smtClean="0"/>
              <a:t>     </a:t>
            </a:r>
            <a:r>
              <a:rPr lang="ja-JP" altLang="en-US" dirty="0" smtClean="0"/>
              <a:t>not be allowed to </a:t>
            </a:r>
            <a:r>
              <a:rPr lang="en-US" altLang="ja-JP" dirty="0" smtClean="0"/>
              <a:t>submit their research </a:t>
            </a:r>
          </a:p>
          <a:p>
            <a:pPr marL="0" indent="0">
              <a:buNone/>
            </a:pPr>
            <a:r>
              <a:rPr lang="en-US" altLang="ja-JP" dirty="0"/>
              <a:t> </a:t>
            </a:r>
            <a:r>
              <a:rPr lang="en-US" altLang="ja-JP" dirty="0" smtClean="0"/>
              <a:t>     proposal to </a:t>
            </a:r>
            <a:r>
              <a:rPr lang="ja-JP" altLang="en-US" dirty="0" smtClean="0"/>
              <a:t>the </a:t>
            </a:r>
            <a:r>
              <a:rPr lang="en-CA" altLang="ja-JP" dirty="0" smtClean="0"/>
              <a:t>medical </a:t>
            </a:r>
            <a:r>
              <a:rPr lang="ja-JP" altLang="en-US" dirty="0" smtClean="0"/>
              <a:t>ethic</a:t>
            </a:r>
            <a:r>
              <a:rPr lang="en-CA" altLang="ja-JP" dirty="0"/>
              <a:t>s</a:t>
            </a:r>
            <a:r>
              <a:rPr lang="ja-JP" altLang="en-US" dirty="0" smtClean="0"/>
              <a:t> committee </a:t>
            </a:r>
            <a:r>
              <a:rPr kumimoji="1" lang="ja-JP" altLang="en-US" dirty="0" smtClean="0"/>
              <a:t>(</a:t>
            </a:r>
            <a:r>
              <a:rPr kumimoji="1" lang="en-US" altLang="ja-JP" dirty="0" smtClean="0"/>
              <a:t>e</a:t>
            </a:r>
            <a:r>
              <a:rPr kumimoji="1" lang="ja-JP" altLang="en-US" dirty="0" smtClean="0"/>
              <a:t>-</a:t>
            </a:r>
            <a:endParaRPr kumimoji="1" lang="en-US" altLang="ja-JP" dirty="0" smtClean="0"/>
          </a:p>
          <a:p>
            <a:pPr marL="0" indent="0">
              <a:buNone/>
            </a:pPr>
            <a:r>
              <a:rPr lang="en-US" altLang="ja-JP" dirty="0"/>
              <a:t> </a:t>
            </a:r>
            <a:r>
              <a:rPr lang="en-US" altLang="ja-JP" dirty="0" smtClean="0"/>
              <a:t>     </a:t>
            </a:r>
            <a:r>
              <a:rPr kumimoji="1" lang="ja-JP" altLang="en-US" dirty="0" smtClean="0"/>
              <a:t>learning i</a:t>
            </a:r>
            <a:r>
              <a:rPr kumimoji="1" lang="en-CA" altLang="ja-JP" dirty="0" smtClean="0"/>
              <a:t>s also available</a:t>
            </a:r>
            <a:r>
              <a:rPr kumimoji="1" lang="ja-JP" altLang="en-US" dirty="0" smtClean="0"/>
              <a:t>)</a:t>
            </a:r>
            <a:r>
              <a:rPr kumimoji="1" lang="en-CA" altLang="ja-JP" dirty="0" smtClean="0"/>
              <a:t>. The seminar targets </a:t>
            </a:r>
          </a:p>
          <a:p>
            <a:pPr marL="0" indent="0">
              <a:buNone/>
            </a:pPr>
            <a:r>
              <a:rPr lang="en-CA" altLang="ja-JP" dirty="0"/>
              <a:t> </a:t>
            </a:r>
            <a:r>
              <a:rPr lang="en-CA" altLang="ja-JP" dirty="0" smtClean="0"/>
              <a:t>     </a:t>
            </a:r>
            <a:r>
              <a:rPr kumimoji="1" lang="en-CA" altLang="ja-JP" dirty="0" smtClean="0"/>
              <a:t>only </a:t>
            </a:r>
            <a:r>
              <a:rPr lang="en-US" altLang="ja-JP" dirty="0" smtClean="0"/>
              <a:t>the teaching  staff who are in a position to  </a:t>
            </a:r>
          </a:p>
          <a:p>
            <a:pPr marL="0" indent="0">
              <a:buNone/>
            </a:pPr>
            <a:r>
              <a:rPr lang="en-US" altLang="ja-JP" dirty="0"/>
              <a:t> </a:t>
            </a:r>
            <a:r>
              <a:rPr lang="en-US" altLang="ja-JP" dirty="0" smtClean="0"/>
              <a:t>     submit the proposal to the committee.</a:t>
            </a:r>
            <a:endParaRPr kumimoji="1" lang="en-US" altLang="en-US"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42</a:t>
            </a:fld>
            <a:endParaRPr kumimoji="1" lang="en-US" altLang="en-US"/>
          </a:p>
        </p:txBody>
      </p:sp>
    </p:spTree>
    <p:extLst>
      <p:ext uri="{BB962C8B-B14F-4D97-AF65-F5344CB8AC3E}">
        <p14:creationId xmlns:p14="http://schemas.microsoft.com/office/powerpoint/2010/main" val="2004070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2483768" y="836712"/>
            <a:ext cx="4104456" cy="5817028"/>
          </a:xfrm>
          <a:prstGeom prst="rect">
            <a:avLst/>
          </a:prstGeom>
          <a:noFill/>
          <a:ln w="9525">
            <a:noFill/>
            <a:miter lim="800000"/>
            <a:headEnd/>
            <a:tailEnd/>
          </a:ln>
        </p:spPr>
      </p:pic>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43</a:t>
            </a:fld>
            <a:endParaRPr kumimoji="1" lang="en-US" altLang="en-US"/>
          </a:p>
        </p:txBody>
      </p:sp>
      <p:sp>
        <p:nvSpPr>
          <p:cNvPr id="7" name="テキスト ボックス 6"/>
          <p:cNvSpPr txBox="1"/>
          <p:nvPr/>
        </p:nvSpPr>
        <p:spPr>
          <a:xfrm>
            <a:off x="0" y="0"/>
            <a:ext cx="9144000" cy="369332"/>
          </a:xfrm>
          <a:prstGeom prst="rect">
            <a:avLst/>
          </a:prstGeom>
          <a:solidFill>
            <a:schemeClr val="bg1"/>
          </a:solidFill>
        </p:spPr>
        <p:txBody>
          <a:bodyPr wrap="square" rtlCol="0">
            <a:spAutoFit/>
          </a:bodyPr>
          <a:lstStyle/>
          <a:p>
            <a:pPr algn="ctr"/>
            <a:endParaRPr kumimoji="1" lang="ja-JP" altLang="en-US" dirty="0"/>
          </a:p>
        </p:txBody>
      </p:sp>
      <p:sp>
        <p:nvSpPr>
          <p:cNvPr id="2" name="テキスト ボックス 1"/>
          <p:cNvSpPr txBox="1"/>
          <p:nvPr/>
        </p:nvSpPr>
        <p:spPr>
          <a:xfrm>
            <a:off x="35496" y="6453336"/>
            <a:ext cx="9108504" cy="369332"/>
          </a:xfrm>
          <a:prstGeom prst="rect">
            <a:avLst/>
          </a:prstGeom>
          <a:solidFill>
            <a:schemeClr val="bg1"/>
          </a:solidFill>
        </p:spPr>
        <p:txBody>
          <a:bodyPr wrap="square" rtlCol="0">
            <a:spAutoFit/>
          </a:bodyPr>
          <a:lstStyle/>
          <a:p>
            <a:r>
              <a:rPr lang="ja-JP" altLang="en-US" sz="1700" dirty="0" smtClean="0"/>
              <a:t>（</a:t>
            </a:r>
            <a:r>
              <a:rPr lang="en-US" altLang="ja-JP" sz="1700" dirty="0" smtClean="0"/>
              <a:t>http://www.kyoto-u.ac.jp/ja/about/organization/other/revision/documents/h26/t59-26-2.pdf</a:t>
            </a:r>
            <a:r>
              <a:rPr lang="ja-JP" altLang="en-US" dirty="0" smtClean="0"/>
              <a:t>）</a:t>
            </a:r>
            <a:endParaRPr lang="en-US" altLang="ja-JP" dirty="0"/>
          </a:p>
        </p:txBody>
      </p:sp>
      <p:sp>
        <p:nvSpPr>
          <p:cNvPr id="8" name="タイトル 1"/>
          <p:cNvSpPr>
            <a:spLocks noGrp="1"/>
          </p:cNvSpPr>
          <p:nvPr>
            <p:ph type="title"/>
          </p:nvPr>
        </p:nvSpPr>
        <p:spPr>
          <a:xfrm>
            <a:off x="467544" y="0"/>
            <a:ext cx="8229600" cy="1143000"/>
          </a:xfrm>
        </p:spPr>
        <p:txBody>
          <a:bodyPr>
            <a:normAutofit/>
          </a:bodyPr>
          <a:lstStyle/>
          <a:p>
            <a:r>
              <a:rPr kumimoji="1" lang="en-US" altLang="ja-JP" sz="3200" dirty="0" smtClean="0">
                <a:solidFill>
                  <a:srgbClr val="0070C0"/>
                </a:solidFill>
              </a:rPr>
              <a:t>Rules regarding the promotion of research integrity at Kyoto University(As of March 1,2015)</a:t>
            </a:r>
            <a:endParaRPr kumimoji="1" lang="en-US" altLang="en-US" sz="3200" dirty="0">
              <a:solidFill>
                <a:srgbClr val="0070C0"/>
              </a:solidFill>
            </a:endParaRPr>
          </a:p>
        </p:txBody>
      </p:sp>
    </p:spTree>
    <p:extLst>
      <p:ext uri="{BB962C8B-B14F-4D97-AF65-F5344CB8AC3E}">
        <p14:creationId xmlns:p14="http://schemas.microsoft.com/office/powerpoint/2010/main" val="215903709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692696"/>
            <a:ext cx="8229600" cy="5688632"/>
          </a:xfrm>
        </p:spPr>
        <p:txBody>
          <a:bodyPr>
            <a:normAutofit fontScale="85000" lnSpcReduction="10000"/>
          </a:bodyPr>
          <a:lstStyle/>
          <a:p>
            <a:pPr marL="0" indent="0">
              <a:buNone/>
            </a:pPr>
            <a:r>
              <a:rPr lang="en-US" altLang="ja-JP" sz="2800" dirty="0" smtClean="0"/>
              <a:t>(</a:t>
            </a:r>
            <a:r>
              <a:rPr lang="ja-JP" altLang="en-US" sz="2800" dirty="0" smtClean="0"/>
              <a:t>Reception Desk</a:t>
            </a:r>
            <a:r>
              <a:rPr lang="en-US" altLang="ja-JP" sz="2800" dirty="0" smtClean="0"/>
              <a:t>)</a:t>
            </a:r>
          </a:p>
          <a:p>
            <a:pPr>
              <a:buNone/>
            </a:pPr>
            <a:r>
              <a:rPr lang="ja-JP" altLang="ja-JP" sz="2400" dirty="0" smtClean="0"/>
              <a:t>Article 9   In response to reports or consultations about alleged misconduct in research activities ("consultation" </a:t>
            </a:r>
            <a:r>
              <a:rPr lang="ja-JP" altLang="en-US" sz="2400" dirty="0" smtClean="0"/>
              <a:t>defined</a:t>
            </a:r>
            <a:r>
              <a:rPr lang="ja-JP" altLang="ja-JP" sz="2400" dirty="0" smtClean="0"/>
              <a:t> here is the one with an uncertainty about the relevant fact of the misconduct. Hereinafter,  "report (ing) and the like"), </a:t>
            </a:r>
            <a:r>
              <a:rPr lang="ja-JP" altLang="ja-JP" sz="2400" dirty="0" smtClean="0">
                <a:solidFill>
                  <a:srgbClr val="FF0000"/>
                </a:solidFill>
              </a:rPr>
              <a:t>the reception desk shall be set up at Research </a:t>
            </a:r>
            <a:r>
              <a:rPr lang="en-CA" altLang="ja-JP" sz="2400" dirty="0" smtClean="0">
                <a:solidFill>
                  <a:srgbClr val="FF0000"/>
                </a:solidFill>
              </a:rPr>
              <a:t>Promotion Department and each bureau </a:t>
            </a:r>
            <a:r>
              <a:rPr lang="ja-JP" altLang="ja-JP" sz="2400" dirty="0" smtClean="0">
                <a:solidFill>
                  <a:srgbClr val="FF0000"/>
                </a:solidFill>
              </a:rPr>
              <a:t>of the International Research D</a:t>
            </a:r>
            <a:r>
              <a:rPr lang="en-CA" altLang="ja-JP" sz="2400" dirty="0" err="1" smtClean="0">
                <a:solidFill>
                  <a:srgbClr val="FF0000"/>
                </a:solidFill>
              </a:rPr>
              <a:t>ivision</a:t>
            </a:r>
            <a:r>
              <a:rPr lang="en-CA" altLang="ja-JP" sz="2400" dirty="0" smtClean="0">
                <a:solidFill>
                  <a:srgbClr val="FF0000"/>
                </a:solidFill>
              </a:rPr>
              <a:t>.</a:t>
            </a:r>
            <a:endParaRPr lang="ja-JP" altLang="ja-JP" sz="2400" dirty="0" smtClean="0">
              <a:solidFill>
                <a:srgbClr val="FF0000"/>
              </a:solidFill>
            </a:endParaRPr>
          </a:p>
          <a:p>
            <a:pPr marL="0" indent="0">
              <a:buNone/>
            </a:pPr>
            <a:r>
              <a:rPr lang="en-US" altLang="ja-JP" sz="2800" dirty="0" smtClean="0"/>
              <a:t>(</a:t>
            </a:r>
            <a:r>
              <a:rPr lang="ja-JP" altLang="en-US" sz="2800" dirty="0"/>
              <a:t>Methods of Reporting, and the like</a:t>
            </a:r>
            <a:r>
              <a:rPr lang="en-US" altLang="ja-JP" sz="2800" dirty="0"/>
              <a:t>)</a:t>
            </a:r>
          </a:p>
          <a:p>
            <a:pPr>
              <a:buNone/>
            </a:pPr>
            <a:r>
              <a:rPr lang="ja-JP" altLang="ja-JP" sz="2000" dirty="0" smtClean="0"/>
              <a:t>Article 11  The report shall be, in principle, made in writing (including a fax and an email.  Hereinafter the same shall apply) and submitted or sent to the reception desk.</a:t>
            </a:r>
          </a:p>
          <a:p>
            <a:pPr>
              <a:buNone/>
            </a:pPr>
            <a:r>
              <a:rPr lang="en-US" altLang="ja-JP" sz="2000" dirty="0" smtClean="0"/>
              <a:t>The writing referred in the preceding paragraph shall, in principle, indicate the name of the reporter and the matters listed in the following items.</a:t>
            </a:r>
          </a:p>
          <a:p>
            <a:pPr>
              <a:buNone/>
            </a:pPr>
            <a:r>
              <a:rPr lang="en-US" altLang="ja-JP" sz="2000" dirty="0" smtClean="0"/>
              <a:t>(1) The name (s) of the teaching staff or the group, and the like who allegedly committed misconduct in a research activity.</a:t>
            </a:r>
          </a:p>
          <a:p>
            <a:pPr>
              <a:buNone/>
            </a:pPr>
            <a:r>
              <a:rPr lang="en-US" altLang="ja-JP" sz="2000" dirty="0" smtClean="0"/>
              <a:t>(2) Detailed content of the misconduct in the research activity</a:t>
            </a:r>
          </a:p>
          <a:p>
            <a:pPr>
              <a:buNone/>
            </a:pPr>
            <a:r>
              <a:rPr lang="en-US" altLang="ja-JP" sz="2000" dirty="0" smtClean="0"/>
              <a:t>(3) A scientific and rational reason (s) that proves the act in the research activity to be fraudulent</a:t>
            </a:r>
          </a:p>
          <a:p>
            <a:pPr>
              <a:buNone/>
            </a:pPr>
            <a:r>
              <a:rPr lang="en-US" altLang="ja-JP" sz="2000" dirty="0" smtClean="0"/>
              <a:t>3. In the case of incomplete information stated in each item under the preceding paragraph, the reception desk shall give the reporter instructions to correct the concerned writing.</a:t>
            </a:r>
          </a:p>
          <a:p>
            <a:pPr marL="0" indent="0">
              <a:buNone/>
            </a:pPr>
            <a:endParaRPr kumimoji="1" lang="en-US" altLang="en-US" sz="28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44</a:t>
            </a:fld>
            <a:endParaRPr kumimoji="1" lang="en-US" altLang="en-US"/>
          </a:p>
        </p:txBody>
      </p:sp>
      <p:sp>
        <p:nvSpPr>
          <p:cNvPr id="2" name="正方形/長方形 1"/>
          <p:cNvSpPr/>
          <p:nvPr/>
        </p:nvSpPr>
        <p:spPr>
          <a:xfrm>
            <a:off x="683568" y="6021288"/>
            <a:ext cx="8064896" cy="369332"/>
          </a:xfrm>
          <a:prstGeom prst="rect">
            <a:avLst/>
          </a:prstGeom>
        </p:spPr>
        <p:txBody>
          <a:bodyPr wrap="square">
            <a:spAutoFit/>
          </a:bodyPr>
          <a:lstStyle/>
          <a:p>
            <a:r>
              <a:rPr lang="ja-JP" altLang="en-US" dirty="0" smtClean="0"/>
              <a:t>（</a:t>
            </a:r>
            <a:r>
              <a:rPr lang="en-US" altLang="ja-JP" dirty="0" smtClean="0"/>
              <a:t>http://www.kyoto-u.ac.jp/uni_int/kitei/reiki_honbun/w002RG00001165.html</a:t>
            </a:r>
            <a:r>
              <a:rPr lang="ja-JP" altLang="en-US" dirty="0" smtClean="0"/>
              <a:t>）</a:t>
            </a:r>
            <a:endParaRPr lang="en-US" altLang="en-US" dirty="0"/>
          </a:p>
        </p:txBody>
      </p:sp>
    </p:spTree>
    <p:extLst>
      <p:ext uri="{BB962C8B-B14F-4D97-AF65-F5344CB8AC3E}">
        <p14:creationId xmlns:p14="http://schemas.microsoft.com/office/powerpoint/2010/main" val="358516426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67544" y="836713"/>
            <a:ext cx="8424936" cy="5279004"/>
          </a:xfrm>
        </p:spPr>
        <p:txBody>
          <a:bodyPr>
            <a:normAutofit/>
          </a:bodyPr>
          <a:lstStyle/>
          <a:p>
            <a:pPr marL="0" indent="0">
              <a:buNone/>
            </a:pPr>
            <a:r>
              <a:rPr kumimoji="1" lang="ja-JP" altLang="en-US" sz="2500" dirty="0" smtClean="0">
                <a:latin typeface="HG丸ｺﾞｼｯｸM-PRO" panose="020F0600000000000000" pitchFamily="50" charset="-128"/>
              </a:rPr>
              <a:t>Research integrity </a:t>
            </a:r>
            <a:r>
              <a:rPr kumimoji="1" lang="en-CA" altLang="ja-JP" sz="2500" dirty="0" smtClean="0">
                <a:latin typeface="HG丸ｺﾞｼｯｸM-PRO" panose="020F0600000000000000" pitchFamily="50" charset="-128"/>
              </a:rPr>
              <a:t>and </a:t>
            </a:r>
            <a:r>
              <a:rPr kumimoji="1" lang="ja-JP" altLang="en-US" sz="2500" dirty="0" smtClean="0">
                <a:latin typeface="HG丸ｺﾞｼｯｸM-PRO" panose="020F0600000000000000" pitchFamily="50" charset="-128"/>
              </a:rPr>
              <a:t>ethics </a:t>
            </a:r>
            <a:r>
              <a:rPr kumimoji="1" lang="en-CA" altLang="ja-JP" sz="2500" dirty="0" smtClean="0">
                <a:latin typeface="HG丸ｺﾞｼｯｸM-PRO" panose="020F0600000000000000" pitchFamily="50" charset="-128"/>
              </a:rPr>
              <a:t>affect the </a:t>
            </a:r>
            <a:r>
              <a:rPr kumimoji="1" lang="ja-JP" altLang="en-US" sz="2500" dirty="0" smtClean="0">
                <a:latin typeface="HG丸ｺﾞｼｯｸM-PRO" panose="020F0600000000000000" pitchFamily="50" charset="-128"/>
              </a:rPr>
              <a:t>whole process of the research, such as design, planning, implemen</a:t>
            </a:r>
            <a:r>
              <a:rPr kumimoji="1" lang="en-CA" altLang="ja-JP" sz="2500" dirty="0" err="1" smtClean="0">
                <a:latin typeface="HG丸ｺﾞｼｯｸM-PRO" panose="020F0600000000000000" pitchFamily="50" charset="-128"/>
              </a:rPr>
              <a:t>tation</a:t>
            </a:r>
            <a:r>
              <a:rPr kumimoji="1" lang="ja-JP" altLang="en-US" sz="2500" dirty="0" smtClean="0">
                <a:latin typeface="HG丸ｺﾞｼｯｸM-PRO" panose="020F0600000000000000" pitchFamily="50" charset="-128"/>
              </a:rPr>
              <a:t> and publishing.</a:t>
            </a:r>
            <a:endParaRPr kumimoji="1" lang="en-US" altLang="ja-JP" sz="2500" dirty="0" smtClean="0">
              <a:latin typeface="HG丸ｺﾞｼｯｸM-PRO" panose="020F0600000000000000" pitchFamily="50" charset="-128"/>
              <a:ea typeface="HG丸ｺﾞｼｯｸM-PRO" panose="020F0600000000000000" pitchFamily="50" charset="-128"/>
            </a:endParaRPr>
          </a:p>
          <a:p>
            <a:pPr marL="0" indent="0">
              <a:buNone/>
            </a:pPr>
            <a:r>
              <a:rPr lang="ja-JP" altLang="en-US" sz="2500" dirty="0" smtClean="0">
                <a:latin typeface="HG丸ｺﾞｼｯｸM-PRO" panose="020F0600000000000000" pitchFamily="50" charset="-128"/>
              </a:rPr>
              <a:t>Keep constant awareness of research integrity/ethics as "your primary concern".</a:t>
            </a:r>
            <a:endParaRPr lang="en-US" altLang="ja-JP" sz="2500" dirty="0" smtClean="0">
              <a:latin typeface="HG丸ｺﾞｼｯｸM-PRO" panose="020F0600000000000000" pitchFamily="50" charset="-128"/>
              <a:ea typeface="HG丸ｺﾞｼｯｸM-PRO" panose="020F0600000000000000" pitchFamily="50" charset="-128"/>
            </a:endParaRPr>
          </a:p>
          <a:p>
            <a:pPr marL="0" indent="0">
              <a:buNone/>
            </a:pPr>
            <a:endParaRPr kumimoji="1" lang="en-US" altLang="ja-JP" sz="2500" dirty="0" smtClean="0">
              <a:latin typeface="HG丸ｺﾞｼｯｸM-PRO" panose="020F0600000000000000" pitchFamily="50" charset="-128"/>
              <a:ea typeface="HG丸ｺﾞｼｯｸM-PRO" panose="020F0600000000000000" pitchFamily="50" charset="-128"/>
            </a:endParaRPr>
          </a:p>
          <a:p>
            <a:pPr marL="0" indent="0">
              <a:buNone/>
            </a:pPr>
            <a:r>
              <a:rPr kumimoji="1" lang="ja-JP" altLang="en-US" sz="2500" b="1" dirty="0" smtClean="0">
                <a:solidFill>
                  <a:srgbClr val="0070C0"/>
                </a:solidFill>
                <a:latin typeface="HG丸ｺﾞｼｯｸM-PRO" panose="020F0600000000000000" pitchFamily="50" charset="-128"/>
              </a:rPr>
              <a:t>As a researcher </a:t>
            </a:r>
            <a:endParaRPr kumimoji="1" lang="en-US" altLang="ja-JP" sz="2500" b="1" dirty="0" smtClean="0">
              <a:solidFill>
                <a:srgbClr val="0070C0"/>
              </a:solidFill>
              <a:latin typeface="HG丸ｺﾞｼｯｸM-PRO" panose="020F0600000000000000" pitchFamily="50" charset="-128"/>
            </a:endParaRPr>
          </a:p>
          <a:p>
            <a:pPr marL="0" indent="0">
              <a:buNone/>
            </a:pPr>
            <a:r>
              <a:rPr kumimoji="1" lang="ja-JP" altLang="en-US" sz="2500" b="1" dirty="0" smtClean="0">
                <a:solidFill>
                  <a:srgbClr val="0070C0"/>
                </a:solidFill>
                <a:latin typeface="HG丸ｺﾞｼｯｸM-PRO" panose="020F0600000000000000" pitchFamily="50" charset="-128"/>
              </a:rPr>
              <a:t>of Kyoto University,</a:t>
            </a:r>
            <a:endParaRPr kumimoji="1" lang="en-US" altLang="ja-JP" sz="2500" b="1" dirty="0" smtClean="0">
              <a:solidFill>
                <a:srgbClr val="0070C0"/>
              </a:solidFill>
              <a:latin typeface="HG丸ｺﾞｼｯｸM-PRO" panose="020F0600000000000000" pitchFamily="50" charset="-128"/>
              <a:ea typeface="HG丸ｺﾞｼｯｸM-PRO" panose="020F0600000000000000" pitchFamily="50" charset="-128"/>
            </a:endParaRPr>
          </a:p>
          <a:p>
            <a:pPr marL="0" indent="0">
              <a:buNone/>
            </a:pPr>
            <a:r>
              <a:rPr lang="en-CA" altLang="ja-JP" sz="2500" b="1" dirty="0">
                <a:solidFill>
                  <a:srgbClr val="0070C0"/>
                </a:solidFill>
                <a:latin typeface="HG丸ｺﾞｼｯｸM-PRO" panose="020F0600000000000000" pitchFamily="50" charset="-128"/>
              </a:rPr>
              <a:t>c</a:t>
            </a:r>
            <a:r>
              <a:rPr lang="en-CA" altLang="ja-JP" sz="2500" b="1" dirty="0" smtClean="0">
                <a:solidFill>
                  <a:srgbClr val="0070C0"/>
                </a:solidFill>
                <a:latin typeface="HG丸ｺﾞｼｯｸM-PRO" panose="020F0600000000000000" pitchFamily="50" charset="-128"/>
              </a:rPr>
              <a:t>onduct</a:t>
            </a:r>
            <a:r>
              <a:rPr kumimoji="1" lang="ja-JP" altLang="en-US" sz="2500" b="1" dirty="0" smtClean="0">
                <a:solidFill>
                  <a:srgbClr val="0070C0"/>
                </a:solidFill>
                <a:latin typeface="HG丸ｺﾞｼｯｸM-PRO" panose="020F0600000000000000" pitchFamily="50" charset="-128"/>
              </a:rPr>
              <a:t> </a:t>
            </a:r>
            <a:r>
              <a:rPr lang="en-CA" altLang="ja-JP" sz="2500" b="1" dirty="0">
                <a:solidFill>
                  <a:srgbClr val="0070C0"/>
                </a:solidFill>
                <a:latin typeface="HG丸ｺﾞｼｯｸM-PRO" panose="020F0600000000000000" pitchFamily="50" charset="-128"/>
              </a:rPr>
              <a:t>r</a:t>
            </a:r>
            <a:r>
              <a:rPr kumimoji="1" lang="ja-JP" altLang="en-US" sz="2500" b="1" dirty="0" smtClean="0">
                <a:solidFill>
                  <a:srgbClr val="0070C0"/>
                </a:solidFill>
                <a:latin typeface="HG丸ｺﾞｼｯｸM-PRO" panose="020F0600000000000000" pitchFamily="50" charset="-128"/>
              </a:rPr>
              <a:t>esearch</a:t>
            </a:r>
            <a:endParaRPr kumimoji="1" lang="en-US" altLang="ja-JP" sz="2500" b="1" dirty="0" smtClean="0">
              <a:solidFill>
                <a:srgbClr val="0070C0"/>
              </a:solidFill>
              <a:latin typeface="HG丸ｺﾞｼｯｸM-PRO" panose="020F0600000000000000" pitchFamily="50" charset="-128"/>
            </a:endParaRPr>
          </a:p>
          <a:p>
            <a:pPr marL="0" indent="0">
              <a:buNone/>
            </a:pPr>
            <a:r>
              <a:rPr kumimoji="1" lang="ja-JP" altLang="en-US" sz="2500" b="1" dirty="0" smtClean="0">
                <a:solidFill>
                  <a:srgbClr val="0070C0"/>
                </a:solidFill>
                <a:latin typeface="HG丸ｺﾞｼｯｸM-PRO" panose="020F0600000000000000" pitchFamily="50" charset="-128"/>
              </a:rPr>
              <a:t>with "High Integrity"!</a:t>
            </a:r>
            <a:endParaRPr kumimoji="1" lang="en-US" altLang="en-US" sz="2500" b="1" dirty="0">
              <a:solidFill>
                <a:srgbClr val="0070C0"/>
              </a:solidFill>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45</a:t>
            </a:fld>
            <a:endParaRPr kumimoji="1" lang="en-US" altLang="en-US"/>
          </a:p>
        </p:txBody>
      </p:sp>
      <p:graphicFrame>
        <p:nvGraphicFramePr>
          <p:cNvPr id="5" name="図表 4"/>
          <p:cNvGraphicFramePr/>
          <p:nvPr>
            <p:extLst>
              <p:ext uri="{D42A27DB-BD31-4B8C-83A1-F6EECF244321}">
                <p14:modId xmlns:p14="http://schemas.microsoft.com/office/powerpoint/2010/main" val="2996394741"/>
              </p:ext>
            </p:extLst>
          </p:nvPr>
        </p:nvGraphicFramePr>
        <p:xfrm>
          <a:off x="3986442" y="4287655"/>
          <a:ext cx="4104456" cy="21976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テキスト ボックス 5"/>
          <p:cNvSpPr txBox="1"/>
          <p:nvPr/>
        </p:nvSpPr>
        <p:spPr>
          <a:xfrm>
            <a:off x="6444208" y="3694577"/>
            <a:ext cx="2376264" cy="1015663"/>
          </a:xfrm>
          <a:prstGeom prst="rect">
            <a:avLst/>
          </a:prstGeom>
          <a:noFill/>
        </p:spPr>
        <p:txBody>
          <a:bodyPr wrap="square" rtlCol="0">
            <a:spAutoFit/>
          </a:bodyPr>
          <a:lstStyle/>
          <a:p>
            <a:r>
              <a:rPr kumimoji="1" lang="ja-JP" altLang="en-US" sz="2000" dirty="0" smtClean="0">
                <a:solidFill>
                  <a:srgbClr val="0070C0"/>
                </a:solidFill>
              </a:rPr>
              <a:t>Building a mechanism for "High Integrity" research</a:t>
            </a:r>
            <a:endParaRPr kumimoji="1" lang="en-US" altLang="en-US" sz="2000" dirty="0">
              <a:solidFill>
                <a:srgbClr val="0070C0"/>
              </a:solidFill>
            </a:endParaRPr>
          </a:p>
        </p:txBody>
      </p:sp>
      <p:sp>
        <p:nvSpPr>
          <p:cNvPr id="7" name="テキスト ボックス 6"/>
          <p:cNvSpPr txBox="1"/>
          <p:nvPr/>
        </p:nvSpPr>
        <p:spPr>
          <a:xfrm>
            <a:off x="3707903" y="5517232"/>
            <a:ext cx="1489419" cy="1015663"/>
          </a:xfrm>
          <a:prstGeom prst="rect">
            <a:avLst/>
          </a:prstGeom>
          <a:noFill/>
        </p:spPr>
        <p:txBody>
          <a:bodyPr wrap="square" rtlCol="0">
            <a:spAutoFit/>
          </a:bodyPr>
          <a:lstStyle/>
          <a:p>
            <a:r>
              <a:rPr lang="ja-JP" altLang="en-US" sz="2000" dirty="0">
                <a:solidFill>
                  <a:schemeClr val="accent2"/>
                </a:solidFill>
              </a:rPr>
              <a:t>Prevention</a:t>
            </a:r>
            <a:endParaRPr lang="en-US" altLang="en-US" sz="2000" dirty="0">
              <a:solidFill>
                <a:schemeClr val="accent2"/>
              </a:solidFill>
            </a:endParaRPr>
          </a:p>
          <a:p>
            <a:r>
              <a:rPr lang="en-CA" altLang="ja-JP" sz="2000" dirty="0">
                <a:solidFill>
                  <a:schemeClr val="accent2"/>
                </a:solidFill>
              </a:rPr>
              <a:t>o</a:t>
            </a:r>
            <a:r>
              <a:rPr kumimoji="1" lang="en-CA" altLang="ja-JP" sz="2000" dirty="0" smtClean="0">
                <a:solidFill>
                  <a:schemeClr val="accent2"/>
                </a:solidFill>
              </a:rPr>
              <a:t>f </a:t>
            </a:r>
            <a:r>
              <a:rPr lang="en-CA" altLang="ja-JP" sz="2000" dirty="0">
                <a:solidFill>
                  <a:schemeClr val="accent2"/>
                </a:solidFill>
              </a:rPr>
              <a:t>r</a:t>
            </a:r>
            <a:r>
              <a:rPr kumimoji="1" lang="ja-JP" altLang="en-US" sz="2000" dirty="0" smtClean="0">
                <a:solidFill>
                  <a:schemeClr val="accent2"/>
                </a:solidFill>
              </a:rPr>
              <a:t>esearch </a:t>
            </a:r>
            <a:r>
              <a:rPr lang="en-CA" altLang="ja-JP" sz="2000" dirty="0">
                <a:solidFill>
                  <a:schemeClr val="accent2"/>
                </a:solidFill>
              </a:rPr>
              <a:t>m</a:t>
            </a:r>
            <a:r>
              <a:rPr kumimoji="1" lang="ja-JP" altLang="en-US" sz="2000" dirty="0" smtClean="0">
                <a:solidFill>
                  <a:schemeClr val="accent2"/>
                </a:solidFill>
              </a:rPr>
              <a:t>isconduct</a:t>
            </a:r>
            <a:endParaRPr kumimoji="1" lang="en-US" altLang="en-US" sz="2000" dirty="0">
              <a:solidFill>
                <a:schemeClr val="accent2"/>
              </a:solidFill>
            </a:endParaRPr>
          </a:p>
        </p:txBody>
      </p:sp>
    </p:spTree>
    <p:extLst>
      <p:ext uri="{BB962C8B-B14F-4D97-AF65-F5344CB8AC3E}">
        <p14:creationId xmlns:p14="http://schemas.microsoft.com/office/powerpoint/2010/main" val="2305431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6" grpId="0"/>
      <p:bldP spid="7"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2400" dirty="0" smtClean="0"/>
              <a:t>Acknowledgments</a:t>
            </a:r>
            <a:endParaRPr kumimoji="1" lang="en-US" altLang="en-US" sz="2400" dirty="0"/>
          </a:p>
        </p:txBody>
      </p:sp>
      <p:sp>
        <p:nvSpPr>
          <p:cNvPr id="3" name="コンテンツ プレースホルダー 2"/>
          <p:cNvSpPr>
            <a:spLocks noGrp="1"/>
          </p:cNvSpPr>
          <p:nvPr>
            <p:ph idx="1"/>
          </p:nvPr>
        </p:nvSpPr>
        <p:spPr>
          <a:xfrm>
            <a:off x="395536" y="1268760"/>
            <a:ext cx="8424936" cy="5328592"/>
          </a:xfrm>
        </p:spPr>
        <p:txBody>
          <a:bodyPr>
            <a:normAutofit fontScale="47500" lnSpcReduction="20000"/>
          </a:bodyPr>
          <a:lstStyle/>
          <a:p>
            <a:pPr marL="0" indent="0">
              <a:buNone/>
            </a:pPr>
            <a:r>
              <a:rPr lang="en-US" altLang="ja-JP" sz="3400" dirty="0" smtClean="0"/>
              <a:t>In Nagoya </a:t>
            </a:r>
            <a:r>
              <a:rPr lang="ja-JP" altLang="en-US" sz="3400" dirty="0" smtClean="0"/>
              <a:t>in January, 2015, </a:t>
            </a:r>
            <a:r>
              <a:rPr lang="en-US" altLang="ja-JP" sz="3400" dirty="0" smtClean="0"/>
              <a:t>Dr. Elizabeth Wager (</a:t>
            </a:r>
            <a:r>
              <a:rPr lang="ja-JP" altLang="en-US" sz="3400" dirty="0" smtClean="0"/>
              <a:t>Ex-chairperson</a:t>
            </a:r>
            <a:r>
              <a:rPr lang="en-US" altLang="ja-JP" sz="3400" dirty="0" smtClean="0"/>
              <a:t> of the Committee on Publication Ethics</a:t>
            </a:r>
            <a:r>
              <a:rPr lang="ja-JP" altLang="en-US" sz="3400" dirty="0" smtClean="0"/>
              <a:t>, </a:t>
            </a:r>
            <a:r>
              <a:rPr lang="en-US" altLang="ja-JP" sz="3400" dirty="0" smtClean="0"/>
              <a:t>COPE</a:t>
            </a:r>
            <a:r>
              <a:rPr lang="ja-JP" altLang="en-US" sz="3400" dirty="0"/>
              <a:t>) </a:t>
            </a:r>
            <a:r>
              <a:rPr lang="en-US" altLang="ja-JP" sz="3400" dirty="0" smtClean="0"/>
              <a:t>gave </a:t>
            </a:r>
            <a:r>
              <a:rPr lang="ja-JP" altLang="en-US" sz="3400" dirty="0"/>
              <a:t>us specific advice from the viewpoint of creating materials for all faculties </a:t>
            </a:r>
            <a:r>
              <a:rPr lang="ja-JP" altLang="en-US" sz="3400" dirty="0" smtClean="0"/>
              <a:t>(</a:t>
            </a:r>
            <a:r>
              <a:rPr lang="en-CA" altLang="ja-JP" sz="3400" dirty="0" smtClean="0"/>
              <a:t>across all disciplines)</a:t>
            </a:r>
            <a:r>
              <a:rPr lang="ja-JP" altLang="en-US" sz="3400" dirty="0" smtClean="0"/>
              <a:t>.</a:t>
            </a:r>
            <a:endParaRPr lang="en-US" altLang="ja-JP" sz="3400" dirty="0" smtClean="0"/>
          </a:p>
          <a:p>
            <a:pPr marL="0" indent="0">
              <a:buNone/>
            </a:pPr>
            <a:endParaRPr lang="en-US" altLang="ja-JP" sz="2800" dirty="0" smtClean="0"/>
          </a:p>
          <a:p>
            <a:pPr marL="0" indent="0" algn="ctr">
              <a:buNone/>
            </a:pPr>
            <a:r>
              <a:rPr lang="ja-JP" altLang="en-US" sz="4200" dirty="0" smtClean="0"/>
              <a:t>References</a:t>
            </a:r>
            <a:endParaRPr lang="en-US" altLang="ja-JP" sz="4200" dirty="0" smtClean="0"/>
          </a:p>
          <a:p>
            <a:pPr marL="0" indent="0">
              <a:buNone/>
            </a:pPr>
            <a:r>
              <a:rPr lang="ja-JP" altLang="en-US" sz="2500" dirty="0" smtClean="0"/>
              <a:t>・Kyoto University (Access</a:t>
            </a:r>
            <a:r>
              <a:rPr lang="en-US" altLang="ja-JP" sz="2500" dirty="0" smtClean="0"/>
              <a:t>2015.3.9</a:t>
            </a:r>
            <a:r>
              <a:rPr lang="ja-JP" altLang="en-US" sz="2500" dirty="0" smtClean="0"/>
              <a:t>)</a:t>
            </a:r>
            <a:endParaRPr lang="en-US" altLang="ja-JP" sz="2500" dirty="0" smtClean="0"/>
          </a:p>
          <a:p>
            <a:pPr marL="0" indent="0">
              <a:buNone/>
            </a:pPr>
            <a:r>
              <a:rPr lang="ja-JP" altLang="en-US" sz="2500" dirty="0" smtClean="0"/>
              <a:t>　　</a:t>
            </a:r>
            <a:r>
              <a:rPr sz="2500" dirty="0" smtClean="0"/>
              <a:t> </a:t>
            </a:r>
            <a:r>
              <a:rPr lang="en-US" altLang="ja-JP" sz="2500" dirty="0" smtClean="0"/>
              <a:t>http://www.kyoto-u.ac.jp/ja/about/organization/other/revision/documents/h26/t59-26-2.pdf</a:t>
            </a:r>
          </a:p>
          <a:p>
            <a:pPr marL="0" indent="0">
              <a:buNone/>
            </a:pPr>
            <a:r>
              <a:rPr lang="ja-JP" altLang="en-US" sz="2500" dirty="0" smtClean="0">
                <a:solidFill>
                  <a:prstClr val="black"/>
                </a:solidFill>
              </a:rPr>
              <a:t>　　</a:t>
            </a:r>
            <a:r>
              <a:rPr lang="en-US" altLang="ja-JP" sz="2500" dirty="0" smtClean="0">
                <a:solidFill>
                  <a:prstClr val="black"/>
                </a:solidFill>
              </a:rPr>
              <a:t>http://www.kyoto-u.ac.jp/ja/research/events_news/office/kenkyukokusai/events/2014/140714_1.html</a:t>
            </a:r>
          </a:p>
          <a:p>
            <a:pPr marL="0" indent="0">
              <a:buNone/>
            </a:pPr>
            <a:r>
              <a:rPr lang="ja-JP" altLang="en-US" sz="2500" dirty="0" smtClean="0">
                <a:solidFill>
                  <a:prstClr val="black"/>
                </a:solidFill>
              </a:rPr>
              <a:t>　　</a:t>
            </a:r>
            <a:r>
              <a:rPr lang="en-US" altLang="ja-JP" sz="2500" dirty="0" smtClean="0">
                <a:solidFill>
                  <a:prstClr val="black"/>
                </a:solidFill>
              </a:rPr>
              <a:t>http://www.kyoto-u.ac.jp/uni_int/kitei/reiki_honbun/w002RG00001171.html</a:t>
            </a:r>
            <a:endParaRPr lang="en-US" altLang="ja-JP" sz="2500" dirty="0" smtClean="0"/>
          </a:p>
          <a:p>
            <a:pPr marL="0" indent="0">
              <a:buNone/>
            </a:pPr>
            <a:r>
              <a:rPr lang="ja-JP" altLang="en-US" sz="2500" dirty="0" smtClean="0"/>
              <a:t>・"Scientific Misconduct and its Prevention </a:t>
            </a:r>
            <a:r>
              <a:rPr lang="en-US" altLang="ja-JP" sz="2500" dirty="0" smtClean="0"/>
              <a:t>-R</a:t>
            </a:r>
            <a:r>
              <a:rPr lang="ja-JP" altLang="en-US" sz="2500" dirty="0" smtClean="0"/>
              <a:t>evised, </a:t>
            </a:r>
            <a:r>
              <a:rPr lang="ja-JP" altLang="en-US" sz="2500" dirty="0"/>
              <a:t>The report of the Committee on Science and Society, Science Council of Japan, </a:t>
            </a:r>
            <a:r>
              <a:rPr lang="en-US" altLang="ja-JP" sz="2500" dirty="0" smtClean="0"/>
              <a:t>2013</a:t>
            </a:r>
          </a:p>
          <a:p>
            <a:pPr marL="0" indent="0">
              <a:buNone/>
            </a:pPr>
            <a:r>
              <a:rPr lang="ja-JP" altLang="en-US" sz="2500" dirty="0" smtClean="0"/>
              <a:t>・"The Significance of Managing Conflict of Interest (</a:t>
            </a:r>
            <a:r>
              <a:rPr lang="en-US" altLang="ja-JP" sz="2500" dirty="0" smtClean="0"/>
              <a:t>COI</a:t>
            </a:r>
            <a:r>
              <a:rPr lang="ja-JP" altLang="en-US" sz="2500" dirty="0" smtClean="0"/>
              <a:t>) in the Clinical Research and Ensuring Transparency", </a:t>
            </a:r>
            <a:r>
              <a:rPr lang="ja-JP" altLang="en-US" sz="2500" dirty="0"/>
              <a:t>Science Council of Japan, </a:t>
            </a:r>
            <a:r>
              <a:rPr lang="en-US" altLang="ja-JP" sz="2500" dirty="0" smtClean="0"/>
              <a:t>2013</a:t>
            </a:r>
          </a:p>
          <a:p>
            <a:pPr marL="0" indent="0">
              <a:buNone/>
            </a:pPr>
            <a:r>
              <a:rPr lang="ja-JP" altLang="en-US" sz="2500" dirty="0" smtClean="0"/>
              <a:t>・"Ethical Guidelines for Medical Research Involving Human</a:t>
            </a:r>
            <a:r>
              <a:rPr lang="en-CA" altLang="ja-JP" sz="2500" dirty="0" smtClean="0"/>
              <a:t>s</a:t>
            </a:r>
            <a:r>
              <a:rPr lang="ja-JP" altLang="en-US" sz="2500" dirty="0" smtClean="0"/>
              <a:t>", </a:t>
            </a:r>
            <a:r>
              <a:rPr lang="ja-JP" altLang="en-US" sz="2500" dirty="0"/>
              <a:t>Ministry of Education. Culture, Sports, Science and Technology, Japan・Ministry of Health, Labour and Welfare, Japan, </a:t>
            </a:r>
            <a:r>
              <a:rPr lang="en-US" altLang="ja-JP" sz="2500" dirty="0" smtClean="0"/>
              <a:t>2014</a:t>
            </a:r>
          </a:p>
          <a:p>
            <a:pPr marL="0" indent="0">
              <a:buNone/>
            </a:pPr>
            <a:r>
              <a:rPr lang="ja-JP" altLang="en-US" sz="2500" dirty="0" smtClean="0"/>
              <a:t>・</a:t>
            </a:r>
            <a:r>
              <a:rPr lang="en-US" altLang="ja-JP" sz="2500" dirty="0" smtClean="0"/>
              <a:t>ICMJE, Recommendations for the conduct, reporting, editing, and publication of scholarly work in medical </a:t>
            </a:r>
            <a:r>
              <a:rPr lang="ja-JP" altLang="en-US" sz="2500" dirty="0" smtClean="0"/>
              <a:t>　</a:t>
            </a:r>
            <a:endParaRPr lang="en-US" altLang="ja-JP" sz="2500" dirty="0" smtClean="0"/>
          </a:p>
          <a:p>
            <a:pPr marL="0" indent="0">
              <a:buNone/>
            </a:pPr>
            <a:r>
              <a:rPr lang="ja-JP" altLang="en-US" sz="2500" dirty="0"/>
              <a:t>　</a:t>
            </a:r>
            <a:r>
              <a:rPr lang="en-US" altLang="ja-JP" sz="2500" dirty="0" smtClean="0"/>
              <a:t>journals, 2014</a:t>
            </a:r>
            <a:endParaRPr lang="en-US" altLang="ja-JP" sz="2500" dirty="0"/>
          </a:p>
          <a:p>
            <a:pPr marL="0" indent="0">
              <a:buNone/>
            </a:pPr>
            <a:r>
              <a:rPr lang="ja-JP" altLang="en-US" sz="2500" dirty="0" smtClean="0"/>
              <a:t>・</a:t>
            </a:r>
            <a:r>
              <a:rPr lang="en-US" altLang="ja-JP" sz="2500" dirty="0" smtClean="0"/>
              <a:t>W</a:t>
            </a:r>
            <a:r>
              <a:rPr lang="en-US" altLang="ja-JP" sz="2500" dirty="0"/>
              <a:t>. Broad/N. Wade, translated By </a:t>
            </a:r>
            <a:r>
              <a:rPr lang="en-US" altLang="ja-JP" sz="2500" dirty="0" smtClean="0"/>
              <a:t>Kenji </a:t>
            </a:r>
            <a:r>
              <a:rPr lang="en-US" altLang="ja-JP" sz="2500" dirty="0"/>
              <a:t>Makino</a:t>
            </a:r>
            <a:r>
              <a:rPr lang="en-US" altLang="ja-JP" sz="2500" dirty="0" smtClean="0"/>
              <a:t>, </a:t>
            </a:r>
            <a:r>
              <a:rPr sz="2500" dirty="0" smtClean="0"/>
              <a:t>"Betrayer of the Truth: Fraud and Deceit in the Halls of Science," </a:t>
            </a:r>
            <a:r>
              <a:rPr lang="ja-JP" altLang="en-US" sz="2500" dirty="0"/>
              <a:t>Kodansha, </a:t>
            </a:r>
            <a:r>
              <a:rPr lang="en-US" altLang="ja-JP" sz="2500" dirty="0" smtClean="0"/>
              <a:t>2014</a:t>
            </a:r>
          </a:p>
          <a:p>
            <a:pPr marL="0" indent="0">
              <a:buNone/>
            </a:pPr>
            <a:r>
              <a:rPr lang="ja-JP" altLang="en-US" sz="2500" dirty="0"/>
              <a:t>・ </a:t>
            </a:r>
            <a:r>
              <a:rPr lang="ja-JP" altLang="en-US" sz="2500" dirty="0" smtClean="0"/>
              <a:t>T</a:t>
            </a:r>
            <a:r>
              <a:rPr lang="ja-JP" altLang="en-US" sz="2500" dirty="0"/>
              <a:t>. Lang,  translation supervised by Kikuko Miyazaki・Takeo Nakayama, </a:t>
            </a:r>
            <a:r>
              <a:rPr lang="ja-JP" altLang="en-US" sz="2500" dirty="0" smtClean="0"/>
              <a:t>"How to Write, Publish, and Present in the Health Sciences: a Guide for Clinicians and Laboratory Researchers," </a:t>
            </a:r>
            <a:r>
              <a:rPr lang="ja-JP" altLang="en-US" sz="2500" dirty="0"/>
              <a:t>Synergy, </a:t>
            </a:r>
            <a:r>
              <a:rPr lang="en-US" altLang="ja-JP" sz="2500" dirty="0" smtClean="0"/>
              <a:t>2012</a:t>
            </a:r>
          </a:p>
          <a:p>
            <a:pPr marL="0" indent="0">
              <a:buNone/>
            </a:pPr>
            <a:r>
              <a:rPr lang="ja-JP" altLang="en-US" sz="2500" dirty="0" smtClean="0"/>
              <a:t>・</a:t>
            </a:r>
            <a:r>
              <a:rPr lang="en-US" altLang="ja-JP" sz="2500" dirty="0"/>
              <a:t> </a:t>
            </a:r>
            <a:r>
              <a:rPr lang="en-US" altLang="ja-JP" sz="2500" dirty="0" err="1" smtClean="0"/>
              <a:t>Iwao</a:t>
            </a:r>
            <a:r>
              <a:rPr lang="en-US" altLang="ja-JP" sz="2500" dirty="0" smtClean="0"/>
              <a:t> </a:t>
            </a:r>
            <a:r>
              <a:rPr lang="en-US" altLang="ja-JP" sz="2500" dirty="0" err="1" smtClean="0"/>
              <a:t>Gohma</a:t>
            </a:r>
            <a:r>
              <a:rPr lang="en-US" altLang="ja-JP" sz="2500" dirty="0" smtClean="0"/>
              <a:t>,</a:t>
            </a:r>
            <a:r>
              <a:rPr lang="ja-JP" altLang="en-US" sz="2500" dirty="0" smtClean="0"/>
              <a:t> </a:t>
            </a:r>
            <a:r>
              <a:rPr lang="ja-JP" altLang="en-US" sz="2500" dirty="0"/>
              <a:t>"Medical professionalism and relationships among pharmaceutical industry </a:t>
            </a:r>
            <a:r>
              <a:rPr lang="en-US" altLang="ja-JP" sz="2500" dirty="0"/>
              <a:t>and</a:t>
            </a:r>
            <a:r>
              <a:rPr lang="ja-JP" altLang="en-US" sz="2500" dirty="0"/>
              <a:t> physicians", </a:t>
            </a:r>
            <a:r>
              <a:rPr lang="ja-JP" altLang="en-US" sz="2500" dirty="0" smtClean="0"/>
              <a:t>Journal </a:t>
            </a:r>
            <a:r>
              <a:rPr lang="ja-JP" altLang="en-US" sz="2500" dirty="0"/>
              <a:t>of Kyoto Prefectural University of Medicine </a:t>
            </a:r>
            <a:r>
              <a:rPr lang="en-US" altLang="ja-JP" sz="2500" dirty="0"/>
              <a:t>2011;120(6):411-8, </a:t>
            </a:r>
          </a:p>
          <a:p>
            <a:pPr marL="0" indent="0">
              <a:buNone/>
            </a:pPr>
            <a:r>
              <a:rPr lang="ja-JP" altLang="en-US" sz="2500" dirty="0" smtClean="0"/>
              <a:t>・"To Aspiring Scientists - Not to fall into misconduct", edited by Scientific Ethics Reviewing Committee, </a:t>
            </a:r>
            <a:r>
              <a:rPr lang="ja-JP" altLang="en-US" sz="2500" dirty="0"/>
              <a:t>Kagakudojin, </a:t>
            </a:r>
            <a:r>
              <a:rPr lang="en-US" altLang="ja-JP" sz="2500" dirty="0" smtClean="0"/>
              <a:t>2007</a:t>
            </a:r>
          </a:p>
          <a:p>
            <a:pPr marL="0" indent="0">
              <a:buNone/>
            </a:pPr>
            <a:r>
              <a:rPr lang="ja-JP" altLang="en-US" sz="2500" dirty="0" smtClean="0"/>
              <a:t>・Tsumoru </a:t>
            </a:r>
            <a:r>
              <a:rPr lang="ja-JP" altLang="en-US" sz="2500" dirty="0"/>
              <a:t>Fujimoto, "</a:t>
            </a:r>
            <a:r>
              <a:rPr lang="ja-JP" altLang="en-US" sz="2500" dirty="0" smtClean="0"/>
              <a:t>The World of Engineering Ethics - The</a:t>
            </a:r>
            <a:r>
              <a:rPr lang="en-US" altLang="ja-JP" sz="2500" dirty="0" smtClean="0"/>
              <a:t> 3rd</a:t>
            </a:r>
            <a:r>
              <a:rPr lang="ja-JP" altLang="en-US" sz="2500" dirty="0" smtClean="0"/>
              <a:t> edition</a:t>
            </a:r>
            <a:r>
              <a:rPr lang="en-US" altLang="ja-JP" sz="2500" dirty="0" smtClean="0"/>
              <a:t>”</a:t>
            </a:r>
            <a:r>
              <a:rPr lang="ja-JP" altLang="en-US" sz="2500" dirty="0" err="1" smtClean="0"/>
              <a:t>,</a:t>
            </a:r>
            <a:r>
              <a:rPr lang="ja-JP" altLang="en-US" sz="2500" dirty="0" smtClean="0"/>
              <a:t> Morikita </a:t>
            </a:r>
            <a:r>
              <a:rPr lang="ja-JP" altLang="en-US" sz="2500" dirty="0"/>
              <a:t>Publishing Co</a:t>
            </a:r>
            <a:r>
              <a:rPr lang="ja-JP" altLang="en-US" sz="2500" dirty="0" err="1"/>
              <a:t>.,</a:t>
            </a:r>
            <a:r>
              <a:rPr lang="ja-JP" altLang="en-US" sz="2500" dirty="0"/>
              <a:t> Ltd. </a:t>
            </a:r>
            <a:r>
              <a:rPr lang="en-US" altLang="ja-JP" sz="2500" dirty="0" smtClean="0"/>
              <a:t>2013</a:t>
            </a:r>
          </a:p>
          <a:p>
            <a:pPr marL="0" indent="0">
              <a:buNone/>
            </a:pPr>
            <a:r>
              <a:rPr lang="ja-JP" altLang="en-US" sz="2500" dirty="0" smtClean="0"/>
              <a:t>・Shigeaki </a:t>
            </a:r>
            <a:r>
              <a:rPr lang="ja-JP" altLang="en-US" sz="2500" dirty="0"/>
              <a:t>Yamazaki, "</a:t>
            </a:r>
            <a:r>
              <a:rPr lang="ja-JP" altLang="en-US" sz="2500" dirty="0" smtClean="0"/>
              <a:t>Publishing Ethics for Scientists</a:t>
            </a:r>
            <a:r>
              <a:rPr lang="en-US" altLang="ja-JP" sz="2500" dirty="0" smtClean="0"/>
              <a:t>”,</a:t>
            </a:r>
            <a:r>
              <a:rPr lang="ja-JP" altLang="en-US" sz="2500" dirty="0" smtClean="0"/>
              <a:t> Maruzen </a:t>
            </a:r>
            <a:r>
              <a:rPr lang="ja-JP" altLang="en-US" sz="2500" dirty="0"/>
              <a:t>Publishing </a:t>
            </a:r>
            <a:r>
              <a:rPr lang="ja-JP" altLang="en-US" sz="2500" dirty="0" smtClean="0"/>
              <a:t>Co</a:t>
            </a:r>
            <a:r>
              <a:rPr lang="ja-JP" altLang="en-US" sz="2500" dirty="0" err="1"/>
              <a:t>.,</a:t>
            </a:r>
            <a:r>
              <a:rPr lang="ja-JP" altLang="en-US" sz="2500" dirty="0"/>
              <a:t> Ltd</a:t>
            </a:r>
            <a:r>
              <a:rPr lang="ja-JP" altLang="en-US" sz="2500" dirty="0" smtClean="0"/>
              <a:t>.</a:t>
            </a:r>
            <a:r>
              <a:rPr lang="en-US" altLang="ja-JP" sz="2500" dirty="0" smtClean="0"/>
              <a:t>,</a:t>
            </a:r>
            <a:r>
              <a:rPr lang="ja-JP" altLang="en-US" sz="2500" dirty="0" smtClean="0"/>
              <a:t> </a:t>
            </a:r>
            <a:r>
              <a:rPr lang="en-US" altLang="ja-JP" sz="2500" dirty="0" smtClean="0"/>
              <a:t>2013</a:t>
            </a:r>
          </a:p>
          <a:p>
            <a:pPr marL="0" indent="0">
              <a:buNone/>
            </a:pPr>
            <a:r>
              <a:rPr lang="ja-JP" altLang="en-US" sz="2500" dirty="0" smtClean="0"/>
              <a:t>・National Academy of Sciences, </a:t>
            </a:r>
            <a:r>
              <a:rPr lang="ja-JP" altLang="en-US" sz="2500" dirty="0"/>
              <a:t>translated by Ryo Ikeuchi, </a:t>
            </a:r>
            <a:r>
              <a:rPr lang="ja-JP" altLang="en-US" sz="2500" dirty="0" smtClean="0"/>
              <a:t>"On Being a Scientist - The</a:t>
            </a:r>
            <a:r>
              <a:rPr lang="en-US" altLang="ja-JP" sz="2500" dirty="0" smtClean="0"/>
              <a:t> 3rd </a:t>
            </a:r>
            <a:r>
              <a:rPr lang="ja-JP" altLang="en-US" sz="2500" dirty="0" smtClean="0"/>
              <a:t>Edition", </a:t>
            </a:r>
            <a:r>
              <a:rPr lang="ja-JP" altLang="en-US" sz="2500" dirty="0"/>
              <a:t>Kagakudojin, </a:t>
            </a:r>
            <a:r>
              <a:rPr lang="en-US" altLang="ja-JP" sz="2500" dirty="0" smtClean="0"/>
              <a:t>2010</a:t>
            </a:r>
          </a:p>
          <a:p>
            <a:pPr marL="0" indent="0">
              <a:buNone/>
            </a:pPr>
            <a:r>
              <a:rPr lang="ja-JP" altLang="en-US" sz="2500" dirty="0" smtClean="0"/>
              <a:t>・</a:t>
            </a:r>
            <a:r>
              <a:rPr lang="fr-FR" altLang="ja-JP" sz="2500" dirty="0" err="1" smtClean="0"/>
              <a:t>Shigeaki</a:t>
            </a:r>
            <a:r>
              <a:rPr lang="fr-FR" altLang="ja-JP" sz="2500" dirty="0" smtClean="0"/>
              <a:t> </a:t>
            </a:r>
            <a:r>
              <a:rPr lang="fr-FR" altLang="ja-JP" sz="2500" dirty="0" err="1" smtClean="0"/>
              <a:t>Yamazaki</a:t>
            </a:r>
            <a:r>
              <a:rPr lang="fr-FR" altLang="ja-JP" sz="2500" dirty="0" smtClean="0"/>
              <a:t>, </a:t>
            </a:r>
            <a:r>
              <a:rPr lang="ja-JP" altLang="en-US" sz="2500" dirty="0" smtClean="0"/>
              <a:t>"Publish or Perish</a:t>
            </a:r>
            <a:r>
              <a:rPr lang="fr-FR" altLang="ja-JP" sz="2500" smtClean="0"/>
              <a:t>:</a:t>
            </a:r>
            <a:r>
              <a:rPr lang="ja-JP" altLang="en-US" sz="2500" smtClean="0"/>
              <a:t>  </a:t>
            </a:r>
            <a:r>
              <a:rPr lang="ja-JP" altLang="en-US" sz="2500" dirty="0" smtClean="0"/>
              <a:t>Publishing Ethics for Scientists", </a:t>
            </a:r>
            <a:r>
              <a:rPr lang="ja-JP" altLang="en-US" sz="2500" dirty="0"/>
              <a:t>Misuzu Shobo, </a:t>
            </a:r>
            <a:r>
              <a:rPr lang="en-US" altLang="ja-JP" sz="2500" dirty="0" smtClean="0"/>
              <a:t>2007</a:t>
            </a:r>
          </a:p>
          <a:p>
            <a:pPr marL="0" indent="0">
              <a:buNone/>
            </a:pPr>
            <a:endParaRPr lang="en-US" altLang="ja-JP" sz="2200" dirty="0" smtClean="0"/>
          </a:p>
          <a:p>
            <a:pPr marL="0" indent="0" algn="r">
              <a:buNone/>
            </a:pPr>
            <a:endParaRPr lang="en-US" altLang="en-US" sz="2200" dirty="0"/>
          </a:p>
          <a:p>
            <a:pPr marL="0" indent="0">
              <a:buNone/>
            </a:pPr>
            <a:endParaRPr lang="en-US" altLang="en-US" sz="3600" dirty="0"/>
          </a:p>
          <a:p>
            <a:endParaRPr lang="en-US" altLang="en-US" dirty="0"/>
          </a:p>
          <a:p>
            <a:endParaRPr kumimoji="1" lang="en-US" altLang="en-US" dirty="0"/>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46</a:t>
            </a:fld>
            <a:endParaRPr kumimoji="1" lang="en-US" altLang="en-US"/>
          </a:p>
        </p:txBody>
      </p:sp>
    </p:spTree>
    <p:extLst>
      <p:ext uri="{BB962C8B-B14F-4D97-AF65-F5344CB8AC3E}">
        <p14:creationId xmlns:p14="http://schemas.microsoft.com/office/powerpoint/2010/main" val="2029220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4" end="1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5" end="15"/>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6" end="16"/>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7" end="17"/>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8" end="18"/>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476672"/>
            <a:ext cx="8229600" cy="1570186"/>
          </a:xfrm>
        </p:spPr>
        <p:txBody>
          <a:bodyPr>
            <a:normAutofit fontScale="90000"/>
          </a:bodyPr>
          <a:lstStyle/>
          <a:p>
            <a:r>
              <a:rPr kumimoji="1" lang="en-US" altLang="ja-JP" sz="4000" dirty="0" smtClean="0">
                <a:solidFill>
                  <a:srgbClr val="0070C0"/>
                </a:solidFill>
              </a:rPr>
              <a:t>The concept of research integrity at </a:t>
            </a:r>
            <a:br>
              <a:rPr kumimoji="1" lang="en-US" altLang="ja-JP" sz="4000" dirty="0" smtClean="0">
                <a:solidFill>
                  <a:srgbClr val="0070C0"/>
                </a:solidFill>
              </a:rPr>
            </a:br>
            <a:r>
              <a:rPr kumimoji="1" lang="en-US" altLang="ja-JP" sz="4000" dirty="0" smtClean="0">
                <a:solidFill>
                  <a:srgbClr val="0070C0"/>
                </a:solidFill>
              </a:rPr>
              <a:t>Kyoto University</a:t>
            </a:r>
            <a:r>
              <a:rPr lang="en-US" altLang="ja-JP" dirty="0" smtClean="0">
                <a:solidFill>
                  <a:srgbClr val="0070C0"/>
                </a:solidFill>
              </a:rPr>
              <a:t/>
            </a:r>
            <a:br>
              <a:rPr lang="en-US" altLang="ja-JP" dirty="0" smtClean="0">
                <a:solidFill>
                  <a:srgbClr val="0070C0"/>
                </a:solidFill>
              </a:rPr>
            </a:br>
            <a:r>
              <a:rPr lang="en-US" altLang="ja-JP" sz="2700" dirty="0" smtClean="0"/>
              <a:t>Beyond the prevention of research misconduct</a:t>
            </a:r>
            <a:br>
              <a:rPr lang="en-US" altLang="ja-JP" sz="2700" dirty="0" smtClean="0"/>
            </a:br>
            <a:r>
              <a:rPr lang="en-US" altLang="ja-JP" sz="2700" dirty="0" smtClean="0"/>
              <a:t>- Considering the creation of a mechanism for research with "high aspirations" -</a:t>
            </a:r>
            <a:endParaRPr kumimoji="1" lang="ja-JP" altLang="en-US" sz="2700" dirty="0"/>
          </a:p>
        </p:txBody>
      </p:sp>
      <p:sp>
        <p:nvSpPr>
          <p:cNvPr id="3" name="コンテンツ プレースホルダー 2"/>
          <p:cNvSpPr>
            <a:spLocks noGrp="1"/>
          </p:cNvSpPr>
          <p:nvPr>
            <p:ph idx="1"/>
          </p:nvPr>
        </p:nvSpPr>
        <p:spPr>
          <a:xfrm>
            <a:off x="467544" y="2503437"/>
            <a:ext cx="8229600" cy="4525963"/>
          </a:xfrm>
        </p:spPr>
        <p:txBody>
          <a:bodyPr>
            <a:normAutofit/>
          </a:bodyPr>
          <a:lstStyle/>
          <a:p>
            <a:pPr marL="0" indent="0" algn="just">
              <a:buNone/>
            </a:pPr>
            <a:r>
              <a:rPr lang="en-US" altLang="ja-JP" sz="2400" dirty="0" smtClean="0">
                <a:solidFill>
                  <a:srgbClr val="E55809"/>
                </a:solidFill>
              </a:rPr>
              <a:t>The awareness of individual researchers is required </a:t>
            </a:r>
            <a:r>
              <a:rPr lang="en-US" altLang="ja-JP" sz="2400" dirty="0" smtClean="0"/>
              <a:t>to help prevent so-called "research misconduct" which includes the fabrication, falsification and plagiarism of research papers by researchers.</a:t>
            </a:r>
            <a:endParaRPr lang="ja-JP" altLang="en-US" sz="2400" dirty="0"/>
          </a:p>
          <a:p>
            <a:pPr marL="0" indent="0" algn="just">
              <a:buNone/>
            </a:pPr>
            <a:r>
              <a:rPr lang="en-US" altLang="ja-JP" sz="2400" dirty="0" smtClean="0"/>
              <a:t>It is necessary to "create a mechanism" so that research misconduct does not occur. To make this mechanism meaningful, it is necessary to go beyond the passive perspective of simply preventing misconduct; </a:t>
            </a:r>
            <a:r>
              <a:rPr lang="en-US" altLang="ja-JP" sz="2400" dirty="0" smtClean="0">
                <a:solidFill>
                  <a:srgbClr val="E55809"/>
                </a:solidFill>
              </a:rPr>
              <a:t>a proactive perspective of aiming for research with "high aspirations" is essential</a:t>
            </a:r>
            <a:r>
              <a:rPr lang="en-US" altLang="ja-JP" sz="2400" dirty="0" smtClean="0"/>
              <a:t>.</a:t>
            </a:r>
          </a:p>
          <a:p>
            <a:pPr marL="0" indent="0" algn="just">
              <a:buNone/>
            </a:pPr>
            <a:endParaRPr lang="en-US" altLang="ja-JP" sz="2400" dirty="0"/>
          </a:p>
          <a:p>
            <a:pPr marL="0" indent="0" algn="just">
              <a:buNone/>
            </a:pPr>
            <a:endParaRPr lang="ja-JP" altLang="en-US" sz="2400" dirty="0"/>
          </a:p>
          <a:p>
            <a:pPr marL="0" indent="0" algn="just">
              <a:buNone/>
            </a:pPr>
            <a:endParaRPr lang="ja-JP" altLang="en-US" sz="2400" dirty="0"/>
          </a:p>
          <a:p>
            <a:pPr marL="0" indent="0" algn="just">
              <a:buNone/>
            </a:pPr>
            <a:endParaRPr lang="ja-JP" altLang="en-US" sz="2400" dirty="0"/>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5</a:t>
            </a:fld>
            <a:endParaRPr kumimoji="1" lang="ja-JP" altLang="en-US" dirty="0"/>
          </a:p>
        </p:txBody>
      </p:sp>
      <p:sp>
        <p:nvSpPr>
          <p:cNvPr id="5" name="コンテンツ プレースホルダー 2"/>
          <p:cNvSpPr txBox="1">
            <a:spLocks/>
          </p:cNvSpPr>
          <p:nvPr/>
        </p:nvSpPr>
        <p:spPr>
          <a:xfrm>
            <a:off x="471958" y="5949280"/>
            <a:ext cx="8229600" cy="493515"/>
          </a:xfrm>
          <a:prstGeom prst="rect">
            <a:avLst/>
          </a:prstGeom>
        </p:spPr>
        <p:txBody>
          <a:bodyPr vert="horz" lIns="91440" tIns="45720" rIns="91440" bIns="45720" rtlCol="0">
            <a:normAutofit fontScale="92500"/>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500" dirty="0" smtClean="0"/>
              <a:t> </a:t>
            </a:r>
            <a:r>
              <a:rPr lang="en-US" altLang="ja-JP" sz="1500" dirty="0" smtClean="0"/>
              <a:t>(http://www.kyoto-u.ac.jp/ja/research/events_news/office/kenkyukokusai/events/2014/140714_1.html) </a:t>
            </a:r>
            <a:endParaRPr lang="ja-JP" altLang="en-US" sz="1500" dirty="0" smtClean="0"/>
          </a:p>
          <a:p>
            <a:pPr marL="0" indent="0">
              <a:buFont typeface="Arial" panose="020B0604020202020204" pitchFamily="34" charset="0"/>
              <a:buNone/>
            </a:pPr>
            <a:endParaRPr lang="ja-JP" altLang="en-US" dirty="0"/>
          </a:p>
        </p:txBody>
      </p:sp>
    </p:spTree>
    <p:extLst>
      <p:ext uri="{BB962C8B-B14F-4D97-AF65-F5344CB8AC3E}">
        <p14:creationId xmlns:p14="http://schemas.microsoft.com/office/powerpoint/2010/main" val="2274466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4716016" y="3431774"/>
            <a:ext cx="3960440" cy="2229474"/>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title"/>
          </p:nvPr>
        </p:nvSpPr>
        <p:spPr/>
        <p:txBody>
          <a:bodyPr>
            <a:normAutofit fontScale="90000"/>
          </a:bodyPr>
          <a:lstStyle/>
          <a:p>
            <a:r>
              <a:rPr kumimoji="1" lang="en-US" altLang="ja-JP" sz="3600" dirty="0" smtClean="0">
                <a:solidFill>
                  <a:srgbClr val="0070C0"/>
                </a:solidFill>
              </a:rPr>
              <a:t>The concept of research integrity at </a:t>
            </a:r>
            <a:br>
              <a:rPr kumimoji="1" lang="en-US" altLang="ja-JP" sz="3600" dirty="0" smtClean="0">
                <a:solidFill>
                  <a:srgbClr val="0070C0"/>
                </a:solidFill>
              </a:rPr>
            </a:br>
            <a:r>
              <a:rPr kumimoji="1" lang="en-US" altLang="ja-JP" sz="3600" dirty="0" smtClean="0">
                <a:solidFill>
                  <a:srgbClr val="0070C0"/>
                </a:solidFill>
              </a:rPr>
              <a:t>Kyoto University</a:t>
            </a:r>
            <a:endParaRPr kumimoji="1" lang="ja-JP" altLang="en-US" sz="3100" dirty="0"/>
          </a:p>
        </p:txBody>
      </p:sp>
      <p:sp>
        <p:nvSpPr>
          <p:cNvPr id="3" name="コンテンツ プレースホルダー 2"/>
          <p:cNvSpPr>
            <a:spLocks noGrp="1"/>
          </p:cNvSpPr>
          <p:nvPr>
            <p:ph sz="half" idx="1"/>
          </p:nvPr>
        </p:nvSpPr>
        <p:spPr>
          <a:xfrm>
            <a:off x="457200" y="1600200"/>
            <a:ext cx="4038600" cy="4781128"/>
          </a:xfrm>
        </p:spPr>
        <p:txBody>
          <a:bodyPr>
            <a:normAutofit/>
          </a:bodyPr>
          <a:lstStyle/>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a:p>
            <a:pPr marL="0" indent="0">
              <a:buNone/>
            </a:pPr>
            <a:endParaRPr lang="en-US" altLang="ja-JP" sz="1500" dirty="0" smtClean="0"/>
          </a:p>
          <a:p>
            <a:pPr marL="0" indent="0">
              <a:buNone/>
            </a:pPr>
            <a:endParaRPr lang="en-US" altLang="ja-JP" sz="1500" dirty="0"/>
          </a:p>
          <a:p>
            <a:pPr marL="0" indent="0">
              <a:buNone/>
            </a:pPr>
            <a:endParaRPr lang="en-US" altLang="ja-JP" sz="1500" dirty="0" smtClean="0"/>
          </a:p>
        </p:txBody>
      </p:sp>
      <p:sp>
        <p:nvSpPr>
          <p:cNvPr id="10" name="コンテンツ プレースホルダー 9"/>
          <p:cNvSpPr>
            <a:spLocks noGrp="1"/>
          </p:cNvSpPr>
          <p:nvPr>
            <p:ph sz="half" idx="2"/>
          </p:nvPr>
        </p:nvSpPr>
        <p:spPr>
          <a:xfrm>
            <a:off x="4637801" y="2371403"/>
            <a:ext cx="4320480" cy="4525963"/>
          </a:xfrm>
        </p:spPr>
        <p:txBody>
          <a:bodyPr>
            <a:normAutofit/>
          </a:bodyPr>
          <a:lstStyle/>
          <a:p>
            <a:pPr marL="0" indent="0">
              <a:buNone/>
            </a:pPr>
            <a:endParaRPr lang="en-US" altLang="ja-JP" dirty="0" smtClean="0"/>
          </a:p>
          <a:p>
            <a:pPr marL="0" indent="0">
              <a:buNone/>
            </a:pPr>
            <a:endParaRPr lang="en-US" altLang="ja-JP" dirty="0" smtClean="0"/>
          </a:p>
          <a:p>
            <a:pPr marL="0" indent="0">
              <a:buNone/>
            </a:pPr>
            <a:r>
              <a:rPr lang="en-US" altLang="ja-JP" dirty="0" smtClean="0"/>
              <a:t>You may encounter some unfamiliar words; please remember them.</a:t>
            </a:r>
          </a:p>
          <a:p>
            <a:pPr marL="0" indent="0">
              <a:buNone/>
            </a:pPr>
            <a:r>
              <a:rPr lang="en-US" altLang="ja-JP" dirty="0" smtClean="0"/>
              <a:t>These words are issues as research misconduct.</a:t>
            </a:r>
            <a:endParaRPr kumimoji="1" lang="ja-JP" altLang="en-US" sz="2400" dirty="0">
              <a:latin typeface="HG丸ｺﾞｼｯｸM-PRO" panose="020F0600000000000000" pitchFamily="50" charset="-128"/>
              <a:ea typeface="HG丸ｺﾞｼｯｸM-PRO" panose="020F0600000000000000" pitchFamily="50" charset="-128"/>
            </a:endParaRPr>
          </a:p>
        </p:txBody>
      </p:sp>
      <p:sp>
        <p:nvSpPr>
          <p:cNvPr id="6" name="スライド番号プレースホルダー 5"/>
          <p:cNvSpPr>
            <a:spLocks noGrp="1"/>
          </p:cNvSpPr>
          <p:nvPr>
            <p:ph type="sldNum" sz="quarter" idx="12"/>
          </p:nvPr>
        </p:nvSpPr>
        <p:spPr/>
        <p:txBody>
          <a:bodyPr/>
          <a:lstStyle/>
          <a:p>
            <a:fld id="{DECD0A69-A759-4E7E-9AFB-B53CC0B44A41}" type="slidenum">
              <a:rPr kumimoji="1" lang="ja-JP" altLang="en-US" smtClean="0"/>
              <a:pPr/>
              <a:t>6</a:t>
            </a:fld>
            <a:endParaRPr kumimoji="1" lang="ja-JP" altLang="en-US" dirty="0"/>
          </a:p>
        </p:txBody>
      </p:sp>
      <p:sp>
        <p:nvSpPr>
          <p:cNvPr id="7" name="テキスト ボックス 6"/>
          <p:cNvSpPr txBox="1"/>
          <p:nvPr/>
        </p:nvSpPr>
        <p:spPr>
          <a:xfrm>
            <a:off x="107504" y="2132856"/>
            <a:ext cx="3549646" cy="954107"/>
          </a:xfrm>
          <a:prstGeom prst="rect">
            <a:avLst/>
          </a:prstGeom>
          <a:noFill/>
        </p:spPr>
        <p:txBody>
          <a:bodyPr wrap="square" rtlCol="0">
            <a:spAutoFit/>
          </a:bodyPr>
          <a:lstStyle/>
          <a:p>
            <a:r>
              <a:rPr kumimoji="1" lang="en-NZ" altLang="ja-JP" sz="2800" dirty="0" smtClean="0">
                <a:solidFill>
                  <a:schemeClr val="accent2"/>
                </a:solidFill>
              </a:rPr>
              <a:t>Prevention of research misconduct</a:t>
            </a:r>
            <a:endParaRPr kumimoji="1" lang="ja-JP" altLang="en-US" sz="2800" dirty="0">
              <a:solidFill>
                <a:schemeClr val="accent2"/>
              </a:solidFill>
            </a:endParaRPr>
          </a:p>
        </p:txBody>
      </p:sp>
      <p:sp>
        <p:nvSpPr>
          <p:cNvPr id="9" name="下矢印 8"/>
          <p:cNvSpPr/>
          <p:nvPr/>
        </p:nvSpPr>
        <p:spPr>
          <a:xfrm rot="10800000">
            <a:off x="755576" y="3140968"/>
            <a:ext cx="1800200" cy="2592287"/>
          </a:xfrm>
          <a:prstGeom prst="downArrow">
            <a:avLst>
              <a:gd name="adj1" fmla="val 50000"/>
              <a:gd name="adj2" fmla="val 52198"/>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1187624" y="3501008"/>
            <a:ext cx="1046440" cy="2232247"/>
          </a:xfrm>
          <a:prstGeom prst="rect">
            <a:avLst/>
          </a:prstGeom>
          <a:noFill/>
        </p:spPr>
        <p:txBody>
          <a:bodyPr vert="eaVert" wrap="square" rtlCol="0">
            <a:spAutoFit/>
          </a:bodyPr>
          <a:lstStyle/>
          <a:p>
            <a:r>
              <a:rPr lang="en-NZ" altLang="ja-JP" sz="2800" dirty="0" smtClean="0">
                <a:solidFill>
                  <a:schemeClr val="accent2"/>
                </a:solidFill>
              </a:rPr>
              <a:t>Awareness of researchers</a:t>
            </a:r>
            <a:endParaRPr lang="ja-JP" altLang="en-US" sz="2800" dirty="0">
              <a:solidFill>
                <a:schemeClr val="accent2"/>
              </a:solidFill>
            </a:endParaRPr>
          </a:p>
        </p:txBody>
      </p:sp>
      <p:grpSp>
        <p:nvGrpSpPr>
          <p:cNvPr id="14" name="グループ化 13"/>
          <p:cNvGrpSpPr/>
          <p:nvPr/>
        </p:nvGrpSpPr>
        <p:grpSpPr>
          <a:xfrm>
            <a:off x="2920165" y="3717032"/>
            <a:ext cx="1231878" cy="1231878"/>
            <a:chOff x="1957110" y="677532"/>
            <a:chExt cx="1231878" cy="1231878"/>
          </a:xfrm>
          <a:scene3d>
            <a:camera prst="orthographicFront"/>
            <a:lightRig rig="flat" dir="t"/>
          </a:scene3d>
        </p:grpSpPr>
        <p:sp>
          <p:nvSpPr>
            <p:cNvPr id="15" name="図形 14"/>
            <p:cNvSpPr/>
            <p:nvPr/>
          </p:nvSpPr>
          <p:spPr>
            <a:xfrm>
              <a:off x="1957110" y="677532"/>
              <a:ext cx="1231878" cy="1231878"/>
            </a:xfrm>
            <a:prstGeom prst="gear6">
              <a:avLst/>
            </a:prstGeom>
            <a:solidFill>
              <a:schemeClr val="accent2"/>
            </a:solidFill>
            <a:sp3d prstMaterial="plastic">
              <a:bevelT w="120900" h="88900"/>
              <a:bevelB w="88900" h="31750" prst="angle"/>
            </a:sp3d>
          </p:spPr>
          <p:style>
            <a:lnRef idx="0">
              <a:schemeClr val="lt1">
                <a:hueOff val="0"/>
                <a:satOff val="0"/>
                <a:lumOff val="0"/>
                <a:alphaOff val="0"/>
              </a:schemeClr>
            </a:lnRef>
            <a:fillRef idx="3">
              <a:scrgbClr r="0" g="0" b="0"/>
            </a:fillRef>
            <a:effectRef idx="2">
              <a:schemeClr val="accent2">
                <a:hueOff val="4681519"/>
                <a:satOff val="-5839"/>
                <a:lumOff val="1373"/>
                <a:alphaOff val="0"/>
              </a:schemeClr>
            </a:effectRef>
            <a:fontRef idx="minor">
              <a:schemeClr val="lt1"/>
            </a:fontRef>
          </p:style>
        </p:sp>
        <p:sp>
          <p:nvSpPr>
            <p:cNvPr id="16" name="図形 4"/>
            <p:cNvSpPr/>
            <p:nvPr/>
          </p:nvSpPr>
          <p:spPr>
            <a:xfrm>
              <a:off x="2267239" y="989535"/>
              <a:ext cx="611620" cy="607872"/>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kumimoji="1" lang="en-US" altLang="ja-JP" sz="900" b="1" kern="1200" dirty="0" smtClean="0"/>
                <a:t>Prevention</a:t>
              </a:r>
              <a:endParaRPr kumimoji="1" lang="ja-JP" altLang="en-US" sz="900" b="1" kern="1200" dirty="0"/>
            </a:p>
          </p:txBody>
        </p:sp>
      </p:grpSp>
      <p:sp>
        <p:nvSpPr>
          <p:cNvPr id="17" name="図形 16"/>
          <p:cNvSpPr/>
          <p:nvPr/>
        </p:nvSpPr>
        <p:spPr>
          <a:xfrm>
            <a:off x="2576780" y="3594329"/>
            <a:ext cx="1575263" cy="1575263"/>
          </a:xfrm>
          <a:prstGeom prst="leftCircularArrow">
            <a:avLst>
              <a:gd name="adj1" fmla="val 6452"/>
              <a:gd name="adj2" fmla="val 429999"/>
              <a:gd name="adj3" fmla="val 10489124"/>
              <a:gd name="adj4" fmla="val 14837806"/>
              <a:gd name="adj5" fmla="val 7527"/>
            </a:avLst>
          </a:prstGeom>
          <a:solidFill>
            <a:schemeClr val="accent2"/>
          </a:solidFill>
          <a:scene3d>
            <a:camera prst="orthographicFront"/>
            <a:lightRig rig="flat" dir="t"/>
          </a:scene3d>
          <a:sp3d z="-80000" prstMaterial="plastic">
            <a:bevelT w="50800" h="50800"/>
            <a:bevelB w="25400" h="25400" prst="angle"/>
          </a:sp3d>
        </p:spPr>
        <p:style>
          <a:lnRef idx="0">
            <a:schemeClr val="lt1">
              <a:hueOff val="0"/>
              <a:satOff val="0"/>
              <a:lumOff val="0"/>
              <a:alphaOff val="0"/>
            </a:schemeClr>
          </a:lnRef>
          <a:fillRef idx="3">
            <a:scrgbClr r="0" g="0" b="0"/>
          </a:fillRef>
          <a:effectRef idx="2">
            <a:schemeClr val="accent2">
              <a:hueOff val="4681519"/>
              <a:satOff val="-5839"/>
              <a:lumOff val="1373"/>
              <a:alphaOff val="0"/>
            </a:schemeClr>
          </a:effectRef>
          <a:fontRef idx="minor">
            <a:schemeClr val="lt1"/>
          </a:fontRef>
        </p:style>
      </p:sp>
      <p:sp>
        <p:nvSpPr>
          <p:cNvPr id="5" name="テキスト ボックス 4"/>
          <p:cNvSpPr txBox="1"/>
          <p:nvPr/>
        </p:nvSpPr>
        <p:spPr>
          <a:xfrm>
            <a:off x="3707904" y="1988840"/>
            <a:ext cx="6048907" cy="1200329"/>
          </a:xfrm>
          <a:prstGeom prst="rect">
            <a:avLst/>
          </a:prstGeom>
          <a:noFill/>
        </p:spPr>
        <p:txBody>
          <a:bodyPr wrap="square" rtlCol="0">
            <a:spAutoFit/>
          </a:bodyPr>
          <a:lstStyle/>
          <a:p>
            <a:r>
              <a:rPr lang="en-US" altLang="ja-JP" sz="3600" dirty="0" smtClean="0">
                <a:solidFill>
                  <a:srgbClr val="0070C0"/>
                </a:solidFill>
              </a:rPr>
              <a:t>What's the problem?</a:t>
            </a:r>
          </a:p>
          <a:p>
            <a:r>
              <a:rPr lang="en-US" altLang="ja-JP" sz="3600" dirty="0" smtClean="0">
                <a:solidFill>
                  <a:srgbClr val="0070C0"/>
                </a:solidFill>
              </a:rPr>
              <a:t>What should I be aware of?</a:t>
            </a:r>
            <a:endParaRPr lang="en-US" altLang="ja-JP" sz="3600" dirty="0">
              <a:solidFill>
                <a:srgbClr val="0070C0"/>
              </a:solidFill>
            </a:endParaRPr>
          </a:p>
        </p:txBody>
      </p:sp>
      <p:sp>
        <p:nvSpPr>
          <p:cNvPr id="8" name="右矢印 7"/>
          <p:cNvSpPr/>
          <p:nvPr/>
        </p:nvSpPr>
        <p:spPr>
          <a:xfrm rot="10800000">
            <a:off x="3275856" y="1412776"/>
            <a:ext cx="5704290" cy="2451046"/>
          </a:xfrm>
          <a:prstGeom prst="rightArrow">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184377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0" grpId="0" build="p"/>
      <p:bldP spid="5" grpId="0"/>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NZ" altLang="ja-JP" dirty="0" smtClean="0">
                <a:solidFill>
                  <a:schemeClr val="accent1"/>
                </a:solidFill>
              </a:rPr>
              <a:t>Topics to be Discussed</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pPr marL="0" indent="0">
              <a:buAutoNum type="arabicPeriod"/>
            </a:pPr>
            <a:r>
              <a:rPr lang="en-US" altLang="ja-JP" dirty="0" smtClean="0">
                <a:solidFill>
                  <a:schemeClr val="bg1">
                    <a:lumMod val="75000"/>
                  </a:schemeClr>
                </a:solidFill>
              </a:rPr>
              <a:t> The concept of research integrity at Kyoto </a:t>
            </a:r>
            <a:r>
              <a:rPr lang="ja-JP" altLang="en-US" dirty="0" smtClean="0">
                <a:solidFill>
                  <a:schemeClr val="bg1">
                    <a:lumMod val="75000"/>
                  </a:schemeClr>
                </a:solidFill>
              </a:rPr>
              <a:t>　　　　</a:t>
            </a:r>
            <a:endParaRPr lang="en-US" altLang="ja-JP" dirty="0" smtClean="0">
              <a:solidFill>
                <a:schemeClr val="bg1">
                  <a:lumMod val="75000"/>
                </a:schemeClr>
              </a:solidFill>
            </a:endParaRPr>
          </a:p>
          <a:p>
            <a:pPr marL="0" indent="0">
              <a:buNone/>
            </a:pPr>
            <a:r>
              <a:rPr lang="ja-JP" altLang="en-US" dirty="0" smtClean="0">
                <a:solidFill>
                  <a:schemeClr val="bg1">
                    <a:lumMod val="75000"/>
                  </a:schemeClr>
                </a:solidFill>
              </a:rPr>
              <a:t>　  </a:t>
            </a:r>
            <a:r>
              <a:rPr lang="en-US" altLang="ja-JP" dirty="0" smtClean="0">
                <a:solidFill>
                  <a:schemeClr val="bg1">
                    <a:lumMod val="75000"/>
                  </a:schemeClr>
                </a:solidFill>
              </a:rPr>
              <a:t>University</a:t>
            </a:r>
          </a:p>
          <a:p>
            <a:pPr marL="0" indent="0">
              <a:buNone/>
            </a:pPr>
            <a:r>
              <a:rPr kumimoji="1" lang="en-US" altLang="ja-JP" dirty="0" smtClean="0"/>
              <a:t>2. </a:t>
            </a:r>
            <a:r>
              <a:rPr lang="en-US" altLang="ja-JP" dirty="0" smtClean="0"/>
              <a:t>What are misconduct issues in </a:t>
            </a:r>
            <a:r>
              <a:rPr lang="en-NZ" altLang="ja-JP" dirty="0" smtClean="0"/>
              <a:t>research</a:t>
            </a:r>
            <a:r>
              <a:rPr kumimoji="1" lang="en-US" altLang="ja-JP" dirty="0" smtClean="0"/>
              <a:t>?</a:t>
            </a:r>
          </a:p>
          <a:p>
            <a:pPr marL="0" indent="622300">
              <a:buNone/>
            </a:pPr>
            <a:r>
              <a:rPr lang="en-US" altLang="ja-JP" sz="2400" dirty="0" smtClean="0"/>
              <a:t>1) </a:t>
            </a:r>
            <a:r>
              <a:rPr lang="ja-JP" altLang="en-US" sz="2400" dirty="0" smtClean="0"/>
              <a:t>　</a:t>
            </a:r>
            <a:r>
              <a:rPr lang="en-US" altLang="ja-JP" sz="2600" dirty="0" smtClean="0"/>
              <a:t>The protection of research participants (the vulnerable)</a:t>
            </a:r>
          </a:p>
          <a:p>
            <a:pPr marL="0" indent="622300">
              <a:buNone/>
            </a:pPr>
            <a:r>
              <a:rPr kumimoji="1" lang="en-US" altLang="ja-JP" sz="2600" dirty="0" smtClean="0"/>
              <a:t>2) </a:t>
            </a:r>
            <a:r>
              <a:rPr kumimoji="1" lang="ja-JP" altLang="en-US" sz="2600" dirty="0" smtClean="0"/>
              <a:t>　</a:t>
            </a:r>
            <a:r>
              <a:rPr lang="en-NZ" altLang="ja-JP" sz="2600" dirty="0" smtClean="0"/>
              <a:t>Scientific misconduct</a:t>
            </a:r>
            <a:endParaRPr kumimoji="1" lang="en-US" altLang="ja-JP" sz="2600" dirty="0" smtClean="0"/>
          </a:p>
          <a:p>
            <a:pPr marL="0" indent="622300">
              <a:buNone/>
            </a:pPr>
            <a:r>
              <a:rPr lang="en-US" altLang="ja-JP" sz="2600" dirty="0" smtClean="0"/>
              <a:t>3) </a:t>
            </a:r>
            <a:r>
              <a:rPr lang="ja-JP" altLang="en-US" sz="2600" dirty="0" smtClean="0"/>
              <a:t>　</a:t>
            </a:r>
            <a:r>
              <a:rPr lang="en-NZ" altLang="ja-JP" sz="2600" dirty="0" smtClean="0"/>
              <a:t>Publication ethics</a:t>
            </a:r>
            <a:endParaRPr lang="en-US" altLang="ja-JP" sz="2600" dirty="0" smtClean="0"/>
          </a:p>
          <a:p>
            <a:pPr marL="0" indent="622300">
              <a:buNone/>
            </a:pPr>
            <a:r>
              <a:rPr kumimoji="1" lang="en-US" altLang="ja-JP" sz="2600" dirty="0" smtClean="0"/>
              <a:t>4) </a:t>
            </a:r>
            <a:r>
              <a:rPr kumimoji="1" lang="ja-JP" altLang="en-US" sz="2600" dirty="0" smtClean="0"/>
              <a:t>　</a:t>
            </a:r>
            <a:r>
              <a:rPr lang="en-NZ" altLang="ja-JP" sz="2600" dirty="0" smtClean="0"/>
              <a:t>Conflict of Interest</a:t>
            </a:r>
            <a:endParaRPr kumimoji="1" lang="en-US" altLang="ja-JP" sz="2600" dirty="0" smtClean="0"/>
          </a:p>
          <a:p>
            <a:pPr marL="0" indent="622300">
              <a:buNone/>
            </a:pPr>
            <a:r>
              <a:rPr lang="en-US" altLang="ja-JP" sz="2600" dirty="0" smtClean="0"/>
              <a:t>5) </a:t>
            </a:r>
            <a:r>
              <a:rPr lang="ja-JP" altLang="en-US" sz="2600" dirty="0" smtClean="0"/>
              <a:t>　</a:t>
            </a:r>
            <a:r>
              <a:rPr lang="en-US" altLang="ja-JP" sz="2600" dirty="0" smtClean="0"/>
              <a:t>Review questions: What is the problem?</a:t>
            </a:r>
            <a:endParaRPr kumimoji="1" lang="en-US" altLang="ja-JP" sz="2600" dirty="0" smtClean="0"/>
          </a:p>
          <a:p>
            <a:pPr marL="0" indent="0">
              <a:buNone/>
            </a:pPr>
            <a:r>
              <a:rPr lang="en-US" altLang="ja-JP" dirty="0" smtClean="0">
                <a:solidFill>
                  <a:schemeClr val="bg1">
                    <a:lumMod val="75000"/>
                  </a:schemeClr>
                </a:solidFill>
              </a:rPr>
              <a:t>3. "What should I do?": Learning from case studies</a:t>
            </a:r>
          </a:p>
          <a:p>
            <a:pPr marL="0" indent="0">
              <a:buNone/>
            </a:pPr>
            <a:r>
              <a:rPr kumimoji="1" lang="en-US" altLang="ja-JP" dirty="0" smtClean="0">
                <a:solidFill>
                  <a:schemeClr val="bg1">
                    <a:lumMod val="75000"/>
                  </a:schemeClr>
                </a:solidFill>
              </a:rPr>
              <a:t>4. </a:t>
            </a:r>
            <a:r>
              <a:rPr kumimoji="1" lang="en-NZ" altLang="ja-JP" dirty="0" smtClean="0">
                <a:solidFill>
                  <a:schemeClr val="bg1">
                    <a:lumMod val="75000"/>
                  </a:schemeClr>
                </a:solidFill>
              </a:rPr>
              <a:t>Initiatives of Kyoto University</a:t>
            </a:r>
            <a:endParaRPr kumimoji="1" lang="ja-JP" altLang="en-US" dirty="0">
              <a:solidFill>
                <a:schemeClr val="bg1">
                  <a:lumMod val="75000"/>
                </a:schemeClr>
              </a:solidFill>
            </a:endParaRPr>
          </a:p>
        </p:txBody>
      </p:sp>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7</a:t>
            </a:fld>
            <a:endParaRPr kumimoji="1" lang="ja-JP" altLang="en-US" dirty="0"/>
          </a:p>
        </p:txBody>
      </p:sp>
    </p:spTree>
    <p:extLst>
      <p:ext uri="{BB962C8B-B14F-4D97-AF65-F5344CB8AC3E}">
        <p14:creationId xmlns:p14="http://schemas.microsoft.com/office/powerpoint/2010/main" val="3803765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69" y="110051"/>
            <a:ext cx="8229600" cy="1143000"/>
          </a:xfrm>
        </p:spPr>
        <p:txBody>
          <a:bodyPr>
            <a:noAutofit/>
          </a:bodyPr>
          <a:lstStyle/>
          <a:p>
            <a:r>
              <a:rPr lang="en-US" altLang="ja-JP" sz="3600" dirty="0" smtClean="0">
                <a:solidFill>
                  <a:schemeClr val="accent1"/>
                </a:solidFill>
              </a:rPr>
              <a:t>What are misconduct issues in research?</a:t>
            </a:r>
            <a:endParaRPr kumimoji="1" lang="ja-JP" altLang="en-US" sz="3600" dirty="0">
              <a:solidFill>
                <a:schemeClr val="accent1"/>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04585778"/>
              </p:ext>
            </p:extLst>
          </p:nvPr>
        </p:nvGraphicFramePr>
        <p:xfrm>
          <a:off x="467544" y="1340768"/>
          <a:ext cx="8229600" cy="4999454"/>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1397114">
                <a:tc>
                  <a:txBody>
                    <a:bodyPr/>
                    <a:lstStyle/>
                    <a:p>
                      <a:pPr algn="ctr"/>
                      <a:r>
                        <a:rPr kumimoji="1" lang="en-NZ" altLang="ja-JP" dirty="0" smtClean="0"/>
                        <a:t>Unethical</a:t>
                      </a:r>
                      <a:r>
                        <a:rPr kumimoji="1" lang="en-US" altLang="ja-JP" baseline="0" dirty="0" smtClean="0"/>
                        <a:t> </a:t>
                      </a:r>
                      <a:r>
                        <a:rPr kumimoji="1" lang="en-NZ" altLang="ja-JP" dirty="0" smtClean="0"/>
                        <a:t>study design</a:t>
                      </a:r>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r>
                        <a:rPr kumimoji="1" lang="en-NZ" altLang="ja-JP" dirty="0" smtClean="0"/>
                        <a:t>Improper analysis</a:t>
                      </a:r>
                      <a:endParaRPr kumimoji="1" lang="ja-JP" altLang="en-US" dirty="0"/>
                    </a:p>
                  </a:txBody>
                  <a:tcPr>
                    <a:lnL w="12700" cap="flat" cmpd="sng" algn="ctr">
                      <a:no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C00000"/>
                          </a:solidFill>
                        </a:rPr>
                        <a:t>F</a:t>
                      </a:r>
                      <a:r>
                        <a:rPr kumimoji="1" lang="en-US" altLang="ja-JP" dirty="0" smtClean="0"/>
                        <a:t>alsification</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smtClean="0"/>
                    </a:p>
                    <a:p>
                      <a:endParaRPr kumimoji="1" lang="ja-JP" alt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Improper authorship </a:t>
                      </a:r>
                    </a:p>
                    <a:p>
                      <a:endParaRPr kumimoji="1" lang="ja-JP" altLang="en-US" dirty="0"/>
                    </a:p>
                  </a:txBody>
                  <a:tcPr/>
                </a:tc>
                <a:tc>
                  <a:txBody>
                    <a:bodyPr/>
                    <a:lstStyle/>
                    <a:p>
                      <a:r>
                        <a:rPr kumimoji="1" lang="en-NZ" altLang="ja-JP" dirty="0" smtClean="0">
                          <a:solidFill>
                            <a:schemeClr val="tx1"/>
                          </a:solidFill>
                        </a:rPr>
                        <a:t>Divided publication</a:t>
                      </a:r>
                      <a:r>
                        <a:rPr kumimoji="1" lang="ja-JP" altLang="en-US" baseline="0" dirty="0" smtClean="0">
                          <a:solidFill>
                            <a:schemeClr val="tx1"/>
                          </a:solidFill>
                        </a:rPr>
                        <a:t> </a:t>
                      </a:r>
                      <a:r>
                        <a:rPr kumimoji="1" lang="en-US" altLang="ja-JP" baseline="0" dirty="0" smtClean="0">
                          <a:solidFill>
                            <a:schemeClr val="tx1"/>
                          </a:solidFill>
                        </a:rPr>
                        <a:t>/ </a:t>
                      </a:r>
                      <a:r>
                        <a:rPr kumimoji="1" lang="en-NZ" altLang="ja-JP" dirty="0" smtClean="0">
                          <a:solidFill>
                            <a:schemeClr val="tx1"/>
                          </a:solidFill>
                        </a:rPr>
                        <a:t>Salami science</a:t>
                      </a:r>
                      <a:endParaRPr kumimoji="1" lang="en-US" altLang="ja-JP" dirty="0" smtClean="0">
                        <a:solidFill>
                          <a:schemeClr val="tx1"/>
                        </a:solidFill>
                      </a:endParaRPr>
                    </a:p>
                  </a:txBody>
                  <a:tcPr/>
                </a:tc>
              </a:tr>
              <a:tr h="1986900">
                <a:tc>
                  <a:txBody>
                    <a:bodyPr/>
                    <a:lstStyle/>
                    <a:p>
                      <a:endParaRPr kumimoji="1" lang="en-US" altLang="ja-JP" dirty="0" smtClean="0"/>
                    </a:p>
                    <a:p>
                      <a:endParaRPr kumimoji="1" lang="en-US" altLang="ja-JP" dirty="0" smtClean="0"/>
                    </a:p>
                    <a:p>
                      <a:endParaRPr kumimoji="1" lang="en-US" altLang="ja-JP" dirty="0" smtClean="0"/>
                    </a:p>
                    <a:p>
                      <a:pPr algn="ctr"/>
                      <a:r>
                        <a:rPr kumimoji="1" lang="en-NZ" altLang="ja-JP" dirty="0" smtClean="0"/>
                        <a:t>No consent of research participants</a:t>
                      </a:r>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endParaRPr kumimoji="1" lang="en-US" altLang="ja-JP" dirty="0" smtClean="0"/>
                    </a:p>
                    <a:p>
                      <a:endParaRPr kumimoji="1" lang="en-US" altLang="ja-JP" dirty="0" smtClean="0"/>
                    </a:p>
                    <a:p>
                      <a:endParaRPr kumimoji="1" lang="en-US" altLang="ja-JP" dirty="0" smtClean="0"/>
                    </a:p>
                    <a:p>
                      <a:pPr algn="ctr"/>
                      <a:r>
                        <a:rPr kumimoji="1" lang="en-US" altLang="ja-JP" dirty="0" smtClean="0">
                          <a:solidFill>
                            <a:srgbClr val="C00000"/>
                          </a:solidFill>
                        </a:rPr>
                        <a:t>F</a:t>
                      </a:r>
                      <a:r>
                        <a:rPr kumimoji="1" lang="en-US" altLang="ja-JP" dirty="0" smtClean="0"/>
                        <a:t>abrication</a:t>
                      </a:r>
                    </a:p>
                    <a:p>
                      <a:endParaRPr kumimoji="1" lang="ja-JP" altLang="en-US" dirty="0"/>
                    </a:p>
                  </a:txBody>
                  <a:tcPr>
                    <a:lnL w="12700" cap="flat" cmpd="sng" algn="ctr">
                      <a:noFill/>
                      <a:prstDash val="solid"/>
                      <a:round/>
                      <a:headEnd type="none" w="med" len="med"/>
                      <a:tailEnd type="none" w="med" len="med"/>
                    </a:lnL>
                  </a:tcPr>
                </a:tc>
                <a:tc>
                  <a:txBody>
                    <a:bodyPr/>
                    <a:lstStyle/>
                    <a:p>
                      <a:endParaRPr kumimoji="1" lang="en-US" altLang="ja-JP" dirty="0" smtClean="0"/>
                    </a:p>
                    <a:p>
                      <a:endParaRPr kumimoji="1" lang="en-US" altLang="ja-JP" dirty="0" smtClean="0"/>
                    </a:p>
                    <a:p>
                      <a:endParaRPr kumimoji="1" lang="en-US" altLang="ja-JP" dirty="0" smtClean="0"/>
                    </a:p>
                    <a:p>
                      <a:pPr algn="ctr"/>
                      <a:r>
                        <a:rPr kumimoji="1" lang="en-US" altLang="ja-JP" dirty="0" smtClean="0">
                          <a:solidFill>
                            <a:srgbClr val="C00000"/>
                          </a:solidFill>
                        </a:rPr>
                        <a:t>P</a:t>
                      </a:r>
                      <a:r>
                        <a:rPr kumimoji="1" lang="en-US" altLang="ja-JP" dirty="0" smtClean="0">
                          <a:solidFill>
                            <a:schemeClr val="tx1"/>
                          </a:solidFill>
                        </a:rPr>
                        <a:t>l</a:t>
                      </a:r>
                      <a:r>
                        <a:rPr kumimoji="1" lang="en-US" altLang="ja-JP" dirty="0" smtClean="0"/>
                        <a:t>agiarism</a:t>
                      </a:r>
                      <a:endParaRPr kumimoji="1" lang="ja-JP" altLang="en-US" dirty="0" smtClean="0"/>
                    </a:p>
                    <a:p>
                      <a:endParaRPr kumimoji="1" lang="ja-JP" altLang="en-US" dirty="0"/>
                    </a:p>
                  </a:txBody>
                  <a:tcPr/>
                </a:tc>
                <a:tc>
                  <a:txBody>
                    <a:bodyPr/>
                    <a:lstStyle/>
                    <a:p>
                      <a:endParaRPr kumimoji="1" lang="en-US" altLang="ja-JP" dirty="0" smtClean="0"/>
                    </a:p>
                    <a:p>
                      <a:endParaRPr kumimoji="1" lang="en-US" altLang="ja-JP" dirty="0" smtClean="0"/>
                    </a:p>
                    <a:p>
                      <a:endParaRPr kumimoji="1" lang="en-US" altLang="ja-JP" dirty="0" smtClean="0"/>
                    </a:p>
                    <a:p>
                      <a:pPr algn="ctr"/>
                      <a:r>
                        <a:rPr kumimoji="1" lang="en-NZ" altLang="ja-JP" dirty="0" smtClean="0"/>
                        <a:t>Overlapping publication</a:t>
                      </a:r>
                      <a:endParaRPr kumimoji="1" lang="en-US" altLang="ja-JP" dirty="0" smtClean="0"/>
                    </a:p>
                  </a:txBody>
                  <a:tcPr/>
                </a:tc>
                <a:tc>
                  <a:txBody>
                    <a:bodyPr/>
                    <a:lstStyle/>
                    <a:p>
                      <a:endParaRPr kumimoji="1" lang="en-US" altLang="ja-JP" dirty="0" smtClean="0"/>
                    </a:p>
                    <a:p>
                      <a:endParaRPr kumimoji="1" lang="en-US" altLang="ja-JP"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Selective/non-publication</a:t>
                      </a:r>
                      <a:endParaRPr kumimoji="1" lang="ja-JP" altLang="en-US" sz="1400" dirty="0" smtClean="0"/>
                    </a:p>
                    <a:p>
                      <a:endParaRPr kumimoji="1" lang="ja-JP" altLang="en-US" dirty="0"/>
                    </a:p>
                  </a:txBody>
                  <a:tcPr/>
                </a:tc>
              </a:tr>
              <a:tr h="1397114">
                <a:tc>
                  <a:txBody>
                    <a:bodyPr/>
                    <a:lstStyle/>
                    <a:p>
                      <a:pPr algn="ctr"/>
                      <a:r>
                        <a:rPr kumimoji="1" lang="en-NZ" altLang="ja-JP" sz="2000" b="1" dirty="0" smtClean="0">
                          <a:solidFill>
                            <a:srgbClr val="3333CC"/>
                          </a:solidFill>
                        </a:rPr>
                        <a:t>Research participant protection</a:t>
                      </a:r>
                      <a:endParaRPr kumimoji="1" lang="en-US" altLang="ja-JP" sz="2000" b="1" dirty="0" smtClean="0">
                        <a:solidFill>
                          <a:srgbClr val="3333CC"/>
                        </a:solidFill>
                      </a:endParaRPr>
                    </a:p>
                    <a:p>
                      <a:pPr algn="ctr"/>
                      <a:r>
                        <a:rPr kumimoji="1" lang="en-NZ" altLang="ja-JP" sz="2000" b="1" dirty="0" smtClean="0">
                          <a:solidFill>
                            <a:srgbClr val="3333CC"/>
                          </a:solidFill>
                        </a:rPr>
                        <a:t>(Research ethics)</a:t>
                      </a:r>
                      <a:endParaRPr kumimoji="1" lang="ja-JP" altLang="en-US" sz="2000" b="1" dirty="0">
                        <a:solidFill>
                          <a:srgbClr val="3333CC"/>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en-NZ" altLang="ja-JP" sz="2000" b="1" dirty="0" smtClean="0">
                          <a:solidFill>
                            <a:srgbClr val="C00000"/>
                          </a:solidFill>
                        </a:rPr>
                        <a:t>Scientific misconduct</a:t>
                      </a:r>
                      <a:endParaRPr kumimoji="1" lang="ja-JP" altLang="en-US" sz="2000" b="1" dirty="0">
                        <a:solidFill>
                          <a:srgbClr val="C00000"/>
                        </a:solidFill>
                      </a:endParaRPr>
                    </a:p>
                  </a:txBody>
                  <a:tcPr>
                    <a:lnL w="12700" cap="flat" cmpd="sng" algn="ctr">
                      <a:noFill/>
                      <a:prstDash val="solid"/>
                      <a:round/>
                      <a:headEnd type="none" w="med" len="med"/>
                      <a:tailEnd type="none" w="med" len="med"/>
                    </a:lnL>
                  </a:tcPr>
                </a:tc>
                <a:tc hMerge="1">
                  <a:txBody>
                    <a:bodyPr/>
                    <a:lstStyle/>
                    <a:p>
                      <a:endParaRPr kumimoji="1" lang="ja-JP" altLang="en-US" dirty="0"/>
                    </a:p>
                  </a:txBody>
                  <a:tcPr/>
                </a:tc>
                <a:tc gridSpan="2">
                  <a:txBody>
                    <a:bodyPr/>
                    <a:lstStyle/>
                    <a:p>
                      <a:pPr algn="ctr"/>
                      <a:r>
                        <a:rPr kumimoji="1" lang="en-NZ" altLang="ja-JP" sz="2000" b="1" dirty="0" smtClean="0">
                          <a:solidFill>
                            <a:srgbClr val="009900"/>
                          </a:solidFill>
                        </a:rPr>
                        <a:t>Publication ethics</a:t>
                      </a:r>
                      <a:endParaRPr kumimoji="1" lang="ja-JP" altLang="en-US" sz="2000" b="1" dirty="0">
                        <a:solidFill>
                          <a:srgbClr val="009900"/>
                        </a:solidFill>
                      </a:endParaRPr>
                    </a:p>
                  </a:txBody>
                  <a:tcPr/>
                </a:tc>
                <a:tc hMerge="1">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a:xfrm>
            <a:off x="6553200" y="6212334"/>
            <a:ext cx="2133600" cy="365125"/>
          </a:xfrm>
        </p:spPr>
        <p:txBody>
          <a:bodyPr/>
          <a:lstStyle/>
          <a:p>
            <a:fld id="{DECD0A69-A759-4E7E-9AFB-B53CC0B44A41}" type="slidenum">
              <a:rPr kumimoji="1" lang="ja-JP" altLang="en-US" smtClean="0"/>
              <a:pPr/>
              <a:t>8</a:t>
            </a:fld>
            <a:endParaRPr kumimoji="1" lang="ja-JP" altLang="en-US" dirty="0"/>
          </a:p>
        </p:txBody>
      </p:sp>
      <p:cxnSp>
        <p:nvCxnSpPr>
          <p:cNvPr id="6" name="直線矢印コネクタ 5"/>
          <p:cNvCxnSpPr/>
          <p:nvPr/>
        </p:nvCxnSpPr>
        <p:spPr>
          <a:xfrm>
            <a:off x="556246" y="2911227"/>
            <a:ext cx="81922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67544" y="2535287"/>
            <a:ext cx="2376264" cy="400110"/>
          </a:xfrm>
          <a:prstGeom prst="rect">
            <a:avLst/>
          </a:prstGeom>
          <a:noFill/>
        </p:spPr>
        <p:txBody>
          <a:bodyPr wrap="square" rtlCol="0">
            <a:spAutoFit/>
          </a:bodyPr>
          <a:lstStyle/>
          <a:p>
            <a:r>
              <a:rPr kumimoji="1" lang="en-NZ" altLang="ja-JP" sz="2000" b="1" dirty="0" smtClean="0">
                <a:solidFill>
                  <a:srgbClr val="0070C0"/>
                </a:solidFill>
              </a:rPr>
              <a:t>Research plan</a:t>
            </a:r>
            <a:endParaRPr kumimoji="1" lang="ja-JP" altLang="en-US" sz="2000" b="1" dirty="0">
              <a:solidFill>
                <a:srgbClr val="0070C0"/>
              </a:solidFill>
            </a:endParaRPr>
          </a:p>
        </p:txBody>
      </p:sp>
      <p:sp>
        <p:nvSpPr>
          <p:cNvPr id="10" name="テキスト ボックス 9"/>
          <p:cNvSpPr txBox="1"/>
          <p:nvPr/>
        </p:nvSpPr>
        <p:spPr>
          <a:xfrm>
            <a:off x="1043608" y="3026568"/>
            <a:ext cx="2376264" cy="400110"/>
          </a:xfrm>
          <a:prstGeom prst="rect">
            <a:avLst/>
          </a:prstGeom>
          <a:noFill/>
        </p:spPr>
        <p:txBody>
          <a:bodyPr wrap="square" rtlCol="0">
            <a:spAutoFit/>
          </a:bodyPr>
          <a:lstStyle/>
          <a:p>
            <a:r>
              <a:rPr kumimoji="1" lang="en-NZ" altLang="ja-JP" sz="2000" b="1" dirty="0" smtClean="0">
                <a:solidFill>
                  <a:srgbClr val="0070C0"/>
                </a:solidFill>
              </a:rPr>
              <a:t>Implementation</a:t>
            </a:r>
            <a:endParaRPr kumimoji="1" lang="ja-JP" altLang="en-US" sz="2000" b="1" dirty="0">
              <a:solidFill>
                <a:srgbClr val="0070C0"/>
              </a:solidFill>
            </a:endParaRPr>
          </a:p>
        </p:txBody>
      </p:sp>
      <p:sp>
        <p:nvSpPr>
          <p:cNvPr id="11" name="テキスト ボックス 10"/>
          <p:cNvSpPr txBox="1"/>
          <p:nvPr/>
        </p:nvSpPr>
        <p:spPr>
          <a:xfrm>
            <a:off x="2219997" y="2539013"/>
            <a:ext cx="2376264" cy="400110"/>
          </a:xfrm>
          <a:prstGeom prst="rect">
            <a:avLst/>
          </a:prstGeom>
          <a:noFill/>
        </p:spPr>
        <p:txBody>
          <a:bodyPr wrap="square" rtlCol="0">
            <a:spAutoFit/>
          </a:bodyPr>
          <a:lstStyle/>
          <a:p>
            <a:r>
              <a:rPr lang="en-NZ" altLang="ja-JP" sz="2000" b="1" dirty="0" smtClean="0">
                <a:solidFill>
                  <a:srgbClr val="0070C0"/>
                </a:solidFill>
              </a:rPr>
              <a:t>Analysis and writing</a:t>
            </a:r>
            <a:endParaRPr kumimoji="1" lang="ja-JP" altLang="en-US" sz="2000" b="1" dirty="0">
              <a:solidFill>
                <a:srgbClr val="0070C0"/>
              </a:solidFill>
            </a:endParaRPr>
          </a:p>
        </p:txBody>
      </p:sp>
      <p:sp>
        <p:nvSpPr>
          <p:cNvPr id="12" name="テキスト ボックス 11"/>
          <p:cNvSpPr txBox="1"/>
          <p:nvPr/>
        </p:nvSpPr>
        <p:spPr>
          <a:xfrm>
            <a:off x="5436096" y="2535286"/>
            <a:ext cx="2952328" cy="400110"/>
          </a:xfrm>
          <a:prstGeom prst="rect">
            <a:avLst/>
          </a:prstGeom>
          <a:noFill/>
        </p:spPr>
        <p:txBody>
          <a:bodyPr wrap="square" rtlCol="0">
            <a:spAutoFit/>
          </a:bodyPr>
          <a:lstStyle/>
          <a:p>
            <a:r>
              <a:rPr lang="en-NZ" altLang="ja-JP" sz="2000" b="1" dirty="0" smtClean="0">
                <a:solidFill>
                  <a:srgbClr val="0070C0"/>
                </a:solidFill>
              </a:rPr>
              <a:t>Reporting and publishing</a:t>
            </a:r>
            <a:endParaRPr kumimoji="1" lang="ja-JP" altLang="en-US" sz="2000" b="1" dirty="0">
              <a:solidFill>
                <a:srgbClr val="0070C0"/>
              </a:solidFill>
            </a:endParaRPr>
          </a:p>
        </p:txBody>
      </p:sp>
      <p:sp>
        <p:nvSpPr>
          <p:cNvPr id="20" name="正方形/長方形 19"/>
          <p:cNvSpPr/>
          <p:nvPr/>
        </p:nvSpPr>
        <p:spPr>
          <a:xfrm>
            <a:off x="556246" y="1412776"/>
            <a:ext cx="1423466" cy="770484"/>
          </a:xfrm>
          <a:prstGeom prst="rect">
            <a:avLst/>
          </a:prstGeom>
          <a:noFill/>
          <a:ln>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p:nvPr/>
        </p:nvSpPr>
        <p:spPr>
          <a:xfrm>
            <a:off x="556246" y="3645024"/>
            <a:ext cx="1423466" cy="770484"/>
          </a:xfrm>
          <a:prstGeom prst="rect">
            <a:avLst/>
          </a:prstGeom>
          <a:noFill/>
          <a:ln>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円/楕円 21"/>
          <p:cNvSpPr/>
          <p:nvPr/>
        </p:nvSpPr>
        <p:spPr>
          <a:xfrm>
            <a:off x="3748714" y="1340768"/>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円/楕円 22"/>
          <p:cNvSpPr/>
          <p:nvPr/>
        </p:nvSpPr>
        <p:spPr>
          <a:xfrm>
            <a:off x="2095978" y="1333978"/>
            <a:ext cx="1656184" cy="842492"/>
          </a:xfrm>
          <a:prstGeom prst="ellipse">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円/楕円 23"/>
          <p:cNvSpPr/>
          <p:nvPr/>
        </p:nvSpPr>
        <p:spPr>
          <a:xfrm>
            <a:off x="3779912" y="3573016"/>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円/楕円 24"/>
          <p:cNvSpPr/>
          <p:nvPr/>
        </p:nvSpPr>
        <p:spPr>
          <a:xfrm>
            <a:off x="2123728" y="3573016"/>
            <a:ext cx="1656184" cy="84249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正方形/長方形 26"/>
          <p:cNvSpPr/>
          <p:nvPr/>
        </p:nvSpPr>
        <p:spPr>
          <a:xfrm>
            <a:off x="7110282" y="3573016"/>
            <a:ext cx="1404156" cy="93610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8" name="正方形/長方形 27"/>
          <p:cNvSpPr/>
          <p:nvPr/>
        </p:nvSpPr>
        <p:spPr>
          <a:xfrm>
            <a:off x="5544108" y="1235594"/>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正方形/長方形 28"/>
          <p:cNvSpPr/>
          <p:nvPr/>
        </p:nvSpPr>
        <p:spPr>
          <a:xfrm>
            <a:off x="5535080" y="3577325"/>
            <a:ext cx="1404156" cy="93610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正方形/長方形 29"/>
          <p:cNvSpPr/>
          <p:nvPr/>
        </p:nvSpPr>
        <p:spPr>
          <a:xfrm>
            <a:off x="7110282" y="1235594"/>
            <a:ext cx="1404156" cy="1296144"/>
          </a:xfrm>
          <a:prstGeom prst="rect">
            <a:avLst/>
          </a:prstGeom>
          <a:no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正方形/長方形 30"/>
          <p:cNvSpPr/>
          <p:nvPr/>
        </p:nvSpPr>
        <p:spPr>
          <a:xfrm>
            <a:off x="2202516" y="1412776"/>
            <a:ext cx="1423466" cy="770484"/>
          </a:xfrm>
          <a:prstGeom prst="rect">
            <a:avLst/>
          </a:prstGeom>
          <a:noFill/>
          <a:ln>
            <a:solidFill>
              <a:srgbClr val="3333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6" name="グループ化 25"/>
          <p:cNvGrpSpPr/>
          <p:nvPr/>
        </p:nvGrpSpPr>
        <p:grpSpPr>
          <a:xfrm>
            <a:off x="467544" y="6312741"/>
            <a:ext cx="8048202" cy="545259"/>
            <a:chOff x="556246" y="5837919"/>
            <a:chExt cx="8048202" cy="545259"/>
          </a:xfrm>
        </p:grpSpPr>
        <p:sp>
          <p:nvSpPr>
            <p:cNvPr id="13" name="正方形/長方形 12"/>
            <p:cNvSpPr/>
            <p:nvPr/>
          </p:nvSpPr>
          <p:spPr>
            <a:xfrm>
              <a:off x="556246" y="5847719"/>
              <a:ext cx="8048202" cy="525660"/>
            </a:xfrm>
            <a:prstGeom prst="rect">
              <a:avLst/>
            </a:prstGeom>
            <a:solidFill>
              <a:srgbClr val="4A7E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605014" y="5879716"/>
              <a:ext cx="4752528" cy="400110"/>
            </a:xfrm>
            <a:prstGeom prst="rect">
              <a:avLst/>
            </a:prstGeom>
            <a:noFill/>
          </p:spPr>
          <p:txBody>
            <a:bodyPr wrap="square" rtlCol="0">
              <a:spAutoFit/>
            </a:bodyPr>
            <a:lstStyle/>
            <a:p>
              <a:r>
                <a:rPr kumimoji="1" lang="en-NZ" altLang="ja-JP" sz="2000" b="1" dirty="0" smtClean="0">
                  <a:solidFill>
                    <a:schemeClr val="bg1"/>
                  </a:solidFill>
                </a:rPr>
                <a:t>Research integrity</a:t>
              </a:r>
              <a:endParaRPr kumimoji="1" lang="ja-JP" altLang="en-US" sz="2000" b="1" dirty="0">
                <a:solidFill>
                  <a:schemeClr val="bg1"/>
                </a:solidFill>
              </a:endParaRPr>
            </a:p>
          </p:txBody>
        </p:sp>
        <p:sp>
          <p:nvSpPr>
            <p:cNvPr id="15" name="円/楕円 14"/>
            <p:cNvSpPr/>
            <p:nvPr/>
          </p:nvSpPr>
          <p:spPr>
            <a:xfrm>
              <a:off x="5544108" y="5837919"/>
              <a:ext cx="1512168" cy="54525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テキスト ボックス 31"/>
            <p:cNvSpPr txBox="1"/>
            <p:nvPr/>
          </p:nvSpPr>
          <p:spPr>
            <a:xfrm>
              <a:off x="6003132" y="5881454"/>
              <a:ext cx="936104" cy="461665"/>
            </a:xfrm>
            <a:prstGeom prst="rect">
              <a:avLst/>
            </a:prstGeom>
            <a:noFill/>
          </p:spPr>
          <p:txBody>
            <a:bodyPr wrap="square" rtlCol="0">
              <a:spAutoFit/>
            </a:bodyPr>
            <a:lstStyle/>
            <a:p>
              <a:r>
                <a:rPr kumimoji="1" lang="en-US" altLang="ja-JP" sz="2400" dirty="0" smtClean="0">
                  <a:solidFill>
                    <a:schemeClr val="accent1">
                      <a:lumMod val="75000"/>
                    </a:schemeClr>
                  </a:solidFill>
                </a:rPr>
                <a:t>COI</a:t>
              </a:r>
              <a:endParaRPr kumimoji="1" lang="ja-JP" altLang="en-US" sz="2400" dirty="0">
                <a:solidFill>
                  <a:schemeClr val="accent1">
                    <a:lumMod val="75000"/>
                  </a:schemeClr>
                </a:solidFill>
              </a:endParaRPr>
            </a:p>
          </p:txBody>
        </p:sp>
      </p:grpSp>
    </p:spTree>
    <p:extLst>
      <p:ext uri="{BB962C8B-B14F-4D97-AF65-F5344CB8AC3E}">
        <p14:creationId xmlns:p14="http://schemas.microsoft.com/office/powerpoint/2010/main" val="18478049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2669" y="254067"/>
            <a:ext cx="8229600" cy="1143000"/>
          </a:xfrm>
        </p:spPr>
        <p:txBody>
          <a:bodyPr>
            <a:noAutofit/>
          </a:bodyPr>
          <a:lstStyle/>
          <a:p>
            <a:r>
              <a:rPr lang="en-US" altLang="ja-JP" sz="3600" dirty="0" smtClean="0">
                <a:solidFill>
                  <a:schemeClr val="accent1"/>
                </a:solidFill>
              </a:rPr>
              <a:t>What are misconduct issues in research?</a:t>
            </a:r>
            <a:endParaRPr kumimoji="1" lang="ja-JP" altLang="en-US" sz="3600" dirty="0">
              <a:solidFill>
                <a:schemeClr val="accent1"/>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1645960584"/>
              </p:ext>
            </p:extLst>
          </p:nvPr>
        </p:nvGraphicFramePr>
        <p:xfrm>
          <a:off x="467544" y="1124744"/>
          <a:ext cx="8229600" cy="4999454"/>
        </p:xfrm>
        <a:graphic>
          <a:graphicData uri="http://schemas.openxmlformats.org/drawingml/2006/table">
            <a:tbl>
              <a:tblPr firstRow="1" bandRow="1">
                <a:tableStyleId>{2D5ABB26-0587-4C30-8999-92F81FD0307C}</a:tableStyleId>
              </a:tblPr>
              <a:tblGrid>
                <a:gridCol w="1645920"/>
                <a:gridCol w="1645920"/>
                <a:gridCol w="1645920"/>
                <a:gridCol w="1645920"/>
                <a:gridCol w="1645920"/>
              </a:tblGrid>
              <a:tr h="1397114">
                <a:tc>
                  <a:txBody>
                    <a:bodyPr/>
                    <a:lstStyle/>
                    <a:p>
                      <a:pPr algn="ctr"/>
                      <a:r>
                        <a:rPr kumimoji="1" lang="en-NZ" altLang="ja-JP" dirty="0" smtClean="0"/>
                        <a:t>Unethical</a:t>
                      </a:r>
                      <a:endParaRPr kumimoji="1" lang="en-US" altLang="ja-JP" dirty="0" smtClean="0"/>
                    </a:p>
                    <a:p>
                      <a:pPr algn="ctr"/>
                      <a:r>
                        <a:rPr kumimoji="1" lang="en-NZ" altLang="ja-JP" dirty="0" smtClean="0"/>
                        <a:t>study design</a:t>
                      </a:r>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r>
                        <a:rPr kumimoji="1" lang="en-NZ" altLang="ja-JP" dirty="0" smtClean="0"/>
                        <a:t>Improper analysis</a:t>
                      </a:r>
                      <a:endParaRPr kumimoji="1" lang="ja-JP" altLang="en-US" dirty="0"/>
                    </a:p>
                  </a:txBody>
                  <a:tcPr>
                    <a:lnL w="12700" cap="flat" cmpd="sng" algn="ctr">
                      <a:noFill/>
                      <a:prstDash val="solid"/>
                      <a:round/>
                      <a:headEnd type="none" w="med" len="med"/>
                      <a:tailEnd type="none" w="med" len="med"/>
                    </a:ln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NZ" altLang="ja-JP" dirty="0" smtClean="0">
                          <a:solidFill>
                            <a:schemeClr val="bg1">
                              <a:lumMod val="85000"/>
                            </a:schemeClr>
                          </a:solidFill>
                        </a:rPr>
                        <a:t>Falsification</a:t>
                      </a:r>
                      <a:endParaRPr kumimoji="1" lang="en-US" altLang="ja-JP" dirty="0" smtClean="0">
                        <a:solidFill>
                          <a:schemeClr val="bg1">
                            <a:lumMod val="85000"/>
                          </a:schemeClr>
                        </a:solidFill>
                      </a:endParaRPr>
                    </a:p>
                    <a:p>
                      <a:endParaRPr kumimoji="1" lang="ja-JP" altLang="en-US" dirty="0">
                        <a:solidFill>
                          <a:schemeClr val="bg1">
                            <a:lumMod val="85000"/>
                          </a:schemeClr>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chemeClr val="bg1">
                              <a:lumMod val="85000"/>
                            </a:schemeClr>
                          </a:solidFill>
                        </a:rPr>
                        <a:t>Improper authorship</a:t>
                      </a:r>
                    </a:p>
                    <a:p>
                      <a:endParaRPr kumimoji="1" lang="ja-JP" altLang="en-US" dirty="0">
                        <a:solidFill>
                          <a:schemeClr val="bg1">
                            <a:lumMod val="85000"/>
                          </a:schemeClr>
                        </a:solidFill>
                      </a:endParaRPr>
                    </a:p>
                  </a:txBody>
                  <a:tcPr/>
                </a:tc>
                <a:tc>
                  <a:txBody>
                    <a:bodyPr/>
                    <a:lstStyle/>
                    <a:p>
                      <a:r>
                        <a:rPr kumimoji="1" lang="en-NZ" altLang="ja-JP" dirty="0" smtClean="0">
                          <a:solidFill>
                            <a:schemeClr val="bg1">
                              <a:lumMod val="85000"/>
                            </a:schemeClr>
                          </a:solidFill>
                        </a:rPr>
                        <a:t>Divided publication</a:t>
                      </a:r>
                      <a:r>
                        <a:rPr kumimoji="1" lang="ja-JP" altLang="en-US" baseline="0" dirty="0" smtClean="0">
                          <a:solidFill>
                            <a:schemeClr val="bg1">
                              <a:lumMod val="85000"/>
                            </a:schemeClr>
                          </a:solidFill>
                        </a:rPr>
                        <a:t> </a:t>
                      </a:r>
                      <a:r>
                        <a:rPr kumimoji="1" lang="en-US" altLang="ja-JP" baseline="0" dirty="0" smtClean="0">
                          <a:solidFill>
                            <a:schemeClr val="bg1">
                              <a:lumMod val="85000"/>
                            </a:schemeClr>
                          </a:solidFill>
                        </a:rPr>
                        <a:t>/ </a:t>
                      </a:r>
                      <a:r>
                        <a:rPr kumimoji="1" lang="en-NZ" altLang="ja-JP" dirty="0" smtClean="0">
                          <a:solidFill>
                            <a:schemeClr val="bg1">
                              <a:lumMod val="85000"/>
                            </a:schemeClr>
                          </a:solidFill>
                        </a:rPr>
                        <a:t>Salami science</a:t>
                      </a:r>
                      <a:endParaRPr kumimoji="1" lang="en-US" altLang="ja-JP" dirty="0" smtClean="0">
                        <a:solidFill>
                          <a:schemeClr val="bg1">
                            <a:lumMod val="85000"/>
                          </a:schemeClr>
                        </a:solidFill>
                      </a:endParaRPr>
                    </a:p>
                  </a:txBody>
                  <a:tcPr/>
                </a:tc>
              </a:tr>
              <a:tr h="1986900">
                <a:tc>
                  <a:txBody>
                    <a:bodyPr/>
                    <a:lstStyle/>
                    <a:p>
                      <a:endParaRPr kumimoji="1" lang="en-US" altLang="ja-JP" dirty="0" smtClean="0"/>
                    </a:p>
                    <a:p>
                      <a:endParaRPr kumimoji="1" lang="en-US" altLang="ja-JP" dirty="0" smtClean="0"/>
                    </a:p>
                    <a:p>
                      <a:endParaRPr kumimoji="1" lang="en-US" altLang="ja-JP" dirty="0" smtClean="0"/>
                    </a:p>
                    <a:p>
                      <a:pPr algn="ctr"/>
                      <a:r>
                        <a:rPr kumimoji="1" lang="en-NZ" altLang="ja-JP" dirty="0" smtClean="0"/>
                        <a:t>No consent of research participants</a:t>
                      </a:r>
                      <a:endParaRPr kumimoji="1" lang="ja-JP" alt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en-NZ" altLang="ja-JP" dirty="0" smtClean="0">
                          <a:solidFill>
                            <a:schemeClr val="bg1">
                              <a:lumMod val="85000"/>
                            </a:schemeClr>
                          </a:solidFill>
                        </a:rPr>
                        <a:t>Fabrication</a:t>
                      </a:r>
                      <a:endParaRPr kumimoji="1" lang="en-US" altLang="ja-JP" dirty="0" smtClean="0">
                        <a:solidFill>
                          <a:schemeClr val="bg1">
                            <a:lumMod val="85000"/>
                          </a:schemeClr>
                        </a:solidFill>
                      </a:endParaRPr>
                    </a:p>
                    <a:p>
                      <a:endParaRPr kumimoji="1" lang="ja-JP" altLang="en-US" dirty="0">
                        <a:solidFill>
                          <a:schemeClr val="bg1">
                            <a:lumMod val="85000"/>
                          </a:schemeClr>
                        </a:solidFill>
                      </a:endParaRPr>
                    </a:p>
                  </a:txBody>
                  <a:tcPr>
                    <a:lnL w="12700" cap="flat" cmpd="sng" algn="ctr">
                      <a:noFill/>
                      <a:prstDash val="solid"/>
                      <a:round/>
                      <a:headEnd type="none" w="med" len="med"/>
                      <a:tailEnd type="none" w="med" len="med"/>
                    </a:lnL>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en-NZ" altLang="ja-JP" dirty="0" smtClean="0">
                          <a:solidFill>
                            <a:schemeClr val="bg1">
                              <a:lumMod val="85000"/>
                            </a:schemeClr>
                          </a:solidFill>
                        </a:rPr>
                        <a:t>Plagiarism</a:t>
                      </a:r>
                      <a:endParaRPr kumimoji="1" lang="ja-JP" altLang="en-US" dirty="0" smtClean="0">
                        <a:solidFill>
                          <a:schemeClr val="bg1">
                            <a:lumMod val="85000"/>
                          </a:schemeClr>
                        </a:solidFill>
                      </a:endParaRPr>
                    </a:p>
                    <a:p>
                      <a:endParaRPr kumimoji="1" lang="ja-JP" altLang="en-US" dirty="0">
                        <a:solidFill>
                          <a:schemeClr val="bg1">
                            <a:lumMod val="85000"/>
                          </a:schemeClr>
                        </a:solidFill>
                      </a:endParaRPr>
                    </a:p>
                  </a:txBody>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algn="ctr"/>
                      <a:r>
                        <a:rPr kumimoji="1" lang="en-NZ" altLang="ja-JP" dirty="0" smtClean="0">
                          <a:solidFill>
                            <a:schemeClr val="bg1">
                              <a:lumMod val="85000"/>
                            </a:schemeClr>
                          </a:solidFill>
                        </a:rPr>
                        <a:t>Overlapping publication</a:t>
                      </a:r>
                      <a:endParaRPr kumimoji="1" lang="en-US" altLang="ja-JP" dirty="0" smtClean="0">
                        <a:solidFill>
                          <a:schemeClr val="bg1">
                            <a:lumMod val="85000"/>
                          </a:schemeClr>
                        </a:solidFill>
                      </a:endParaRPr>
                    </a:p>
                  </a:txBody>
                  <a:tcPr/>
                </a:tc>
                <a:tc>
                  <a:txBody>
                    <a:bodyPr/>
                    <a:lstStyle/>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endParaRPr kumimoji="1" lang="en-US" altLang="ja-JP" dirty="0" smtClean="0">
                        <a:solidFill>
                          <a:schemeClr val="bg1">
                            <a:lumMod val="85000"/>
                          </a:schemeClr>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bg1">
                              <a:lumMod val="85000"/>
                            </a:schemeClr>
                          </a:solidFill>
                        </a:rPr>
                        <a:t>Selective/non-publication</a:t>
                      </a:r>
                      <a:endParaRPr kumimoji="1" lang="ja-JP" altLang="en-US" sz="1400" dirty="0" smtClean="0">
                        <a:solidFill>
                          <a:schemeClr val="bg1">
                            <a:lumMod val="85000"/>
                          </a:schemeClr>
                        </a:solidFill>
                      </a:endParaRPr>
                    </a:p>
                    <a:p>
                      <a:endParaRPr kumimoji="1" lang="ja-JP" altLang="en-US" dirty="0">
                        <a:solidFill>
                          <a:schemeClr val="bg1">
                            <a:lumMod val="85000"/>
                          </a:schemeClr>
                        </a:solidFill>
                      </a:endParaRPr>
                    </a:p>
                  </a:txBody>
                  <a:tcPr/>
                </a:tc>
              </a:tr>
              <a:tr h="1397114">
                <a:tc>
                  <a:txBody>
                    <a:bodyPr/>
                    <a:lstStyle/>
                    <a:p>
                      <a:pPr algn="ctr"/>
                      <a:r>
                        <a:rPr kumimoji="1" lang="en-NZ" altLang="ja-JP" sz="2000" b="1" dirty="0" smtClean="0">
                          <a:solidFill>
                            <a:srgbClr val="3333CC"/>
                          </a:solidFill>
                        </a:rPr>
                        <a:t>Research participant protection</a:t>
                      </a:r>
                      <a:endParaRPr kumimoji="1" lang="en-US" altLang="ja-JP" sz="2000" b="1" dirty="0" smtClean="0">
                        <a:solidFill>
                          <a:srgbClr val="3333CC"/>
                        </a:solidFill>
                      </a:endParaRPr>
                    </a:p>
                    <a:p>
                      <a:pPr algn="ctr"/>
                      <a:r>
                        <a:rPr kumimoji="1" lang="en-NZ" altLang="ja-JP" sz="2000" b="1" dirty="0" smtClean="0">
                          <a:solidFill>
                            <a:srgbClr val="3333CC"/>
                          </a:solidFill>
                        </a:rPr>
                        <a:t>(Research ethics)</a:t>
                      </a:r>
                      <a:endParaRPr kumimoji="1" lang="ja-JP" altLang="en-US" sz="2000" b="1" dirty="0">
                        <a:solidFill>
                          <a:srgbClr val="3333CC"/>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kumimoji="1" lang="en-NZ" altLang="ja-JP" sz="2000" b="1" dirty="0" smtClean="0">
                          <a:solidFill>
                            <a:schemeClr val="bg1">
                              <a:lumMod val="85000"/>
                            </a:schemeClr>
                          </a:solidFill>
                        </a:rPr>
                        <a:t>Scientific misconduct</a:t>
                      </a:r>
                      <a:endParaRPr kumimoji="1" lang="ja-JP" altLang="en-US" sz="2000" b="1" dirty="0">
                        <a:solidFill>
                          <a:schemeClr val="bg1">
                            <a:lumMod val="85000"/>
                          </a:schemeClr>
                        </a:solidFill>
                      </a:endParaRPr>
                    </a:p>
                  </a:txBody>
                  <a:tcPr>
                    <a:lnL w="12700" cap="flat" cmpd="sng" algn="ctr">
                      <a:noFill/>
                      <a:prstDash val="solid"/>
                      <a:round/>
                      <a:headEnd type="none" w="med" len="med"/>
                      <a:tailEnd type="none" w="med" len="med"/>
                    </a:lnL>
                  </a:tcPr>
                </a:tc>
                <a:tc hMerge="1">
                  <a:txBody>
                    <a:bodyPr/>
                    <a:lstStyle/>
                    <a:p>
                      <a:endParaRPr kumimoji="1" lang="ja-JP" altLang="en-US" dirty="0"/>
                    </a:p>
                  </a:txBody>
                  <a:tcPr/>
                </a:tc>
                <a:tc gridSpan="2">
                  <a:txBody>
                    <a:bodyPr/>
                    <a:lstStyle/>
                    <a:p>
                      <a:pPr algn="ctr"/>
                      <a:r>
                        <a:rPr kumimoji="1" lang="en-NZ" altLang="ja-JP" sz="2000" b="1" dirty="0" smtClean="0">
                          <a:solidFill>
                            <a:schemeClr val="bg1">
                              <a:lumMod val="85000"/>
                            </a:schemeClr>
                          </a:solidFill>
                        </a:rPr>
                        <a:t>Publication ethics</a:t>
                      </a:r>
                      <a:endParaRPr kumimoji="1" lang="ja-JP" altLang="en-US" sz="2000" b="1" dirty="0">
                        <a:solidFill>
                          <a:schemeClr val="bg1">
                            <a:lumMod val="85000"/>
                          </a:schemeClr>
                        </a:solidFill>
                      </a:endParaRPr>
                    </a:p>
                  </a:txBody>
                  <a:tcPr/>
                </a:tc>
                <a:tc hMerge="1">
                  <a:txBody>
                    <a:bodyPr/>
                    <a:lstStyle/>
                    <a:p>
                      <a:endParaRPr kumimoji="1" lang="ja-JP" altLang="en-US" dirty="0"/>
                    </a:p>
                  </a:txBody>
                  <a:tcPr/>
                </a:tc>
              </a:tr>
            </a:tbl>
          </a:graphicData>
        </a:graphic>
      </p:graphicFrame>
      <p:sp>
        <p:nvSpPr>
          <p:cNvPr id="4" name="スライド番号プレースホルダー 3"/>
          <p:cNvSpPr>
            <a:spLocks noGrp="1"/>
          </p:cNvSpPr>
          <p:nvPr>
            <p:ph type="sldNum" sz="quarter" idx="12"/>
          </p:nvPr>
        </p:nvSpPr>
        <p:spPr/>
        <p:txBody>
          <a:bodyPr/>
          <a:lstStyle/>
          <a:p>
            <a:fld id="{DECD0A69-A759-4E7E-9AFB-B53CC0B44A41}" type="slidenum">
              <a:rPr kumimoji="1" lang="ja-JP" altLang="en-US" smtClean="0"/>
              <a:pPr/>
              <a:t>9</a:t>
            </a:fld>
            <a:endParaRPr kumimoji="1" lang="ja-JP" altLang="en-US" dirty="0"/>
          </a:p>
        </p:txBody>
      </p:sp>
      <p:cxnSp>
        <p:nvCxnSpPr>
          <p:cNvPr id="6" name="直線矢印コネクタ 5"/>
          <p:cNvCxnSpPr/>
          <p:nvPr/>
        </p:nvCxnSpPr>
        <p:spPr>
          <a:xfrm>
            <a:off x="611560" y="2924944"/>
            <a:ext cx="8192218"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447872" y="2206074"/>
            <a:ext cx="2376264" cy="400110"/>
          </a:xfrm>
          <a:prstGeom prst="rect">
            <a:avLst/>
          </a:prstGeom>
          <a:noFill/>
        </p:spPr>
        <p:txBody>
          <a:bodyPr wrap="square" rtlCol="0">
            <a:spAutoFit/>
          </a:bodyPr>
          <a:lstStyle/>
          <a:p>
            <a:r>
              <a:rPr kumimoji="1" lang="en-NZ" altLang="ja-JP" sz="2000" b="1" dirty="0" smtClean="0">
                <a:solidFill>
                  <a:srgbClr val="0070C0"/>
                </a:solidFill>
              </a:rPr>
              <a:t>Research plan</a:t>
            </a:r>
            <a:endParaRPr kumimoji="1" lang="ja-JP" altLang="en-US" sz="2000" b="1" dirty="0">
              <a:solidFill>
                <a:srgbClr val="0070C0"/>
              </a:solidFill>
            </a:endParaRPr>
          </a:p>
        </p:txBody>
      </p:sp>
      <p:sp>
        <p:nvSpPr>
          <p:cNvPr id="10" name="テキスト ボックス 9"/>
          <p:cNvSpPr txBox="1"/>
          <p:nvPr/>
        </p:nvSpPr>
        <p:spPr>
          <a:xfrm>
            <a:off x="1048197" y="3031504"/>
            <a:ext cx="2376264" cy="400110"/>
          </a:xfrm>
          <a:prstGeom prst="rect">
            <a:avLst/>
          </a:prstGeom>
          <a:noFill/>
        </p:spPr>
        <p:txBody>
          <a:bodyPr wrap="square" rtlCol="0">
            <a:spAutoFit/>
          </a:bodyPr>
          <a:lstStyle/>
          <a:p>
            <a:r>
              <a:rPr kumimoji="1" lang="en-NZ" altLang="ja-JP" sz="2000" b="1" dirty="0" smtClean="0">
                <a:solidFill>
                  <a:srgbClr val="0070C0"/>
                </a:solidFill>
              </a:rPr>
              <a:t>Implementation</a:t>
            </a:r>
            <a:endParaRPr kumimoji="1" lang="ja-JP" altLang="en-US" sz="2000" b="1" dirty="0">
              <a:solidFill>
                <a:srgbClr val="0070C0"/>
              </a:solidFill>
            </a:endParaRPr>
          </a:p>
        </p:txBody>
      </p:sp>
      <p:sp>
        <p:nvSpPr>
          <p:cNvPr id="11" name="テキスト ボックス 10"/>
          <p:cNvSpPr txBox="1"/>
          <p:nvPr/>
        </p:nvSpPr>
        <p:spPr>
          <a:xfrm>
            <a:off x="2200325" y="2209800"/>
            <a:ext cx="2376264" cy="400110"/>
          </a:xfrm>
          <a:prstGeom prst="rect">
            <a:avLst/>
          </a:prstGeom>
          <a:noFill/>
        </p:spPr>
        <p:txBody>
          <a:bodyPr wrap="square" rtlCol="0">
            <a:spAutoFit/>
          </a:bodyPr>
          <a:lstStyle/>
          <a:p>
            <a:r>
              <a:rPr lang="en-NZ" altLang="ja-JP" sz="2000" b="1" dirty="0" smtClean="0">
                <a:solidFill>
                  <a:srgbClr val="0070C0"/>
                </a:solidFill>
              </a:rPr>
              <a:t>Analysis and writing</a:t>
            </a:r>
            <a:endParaRPr kumimoji="1" lang="ja-JP" altLang="en-US" sz="2000" b="1" dirty="0">
              <a:solidFill>
                <a:srgbClr val="0070C0"/>
              </a:solidFill>
            </a:endParaRPr>
          </a:p>
        </p:txBody>
      </p:sp>
      <p:sp>
        <p:nvSpPr>
          <p:cNvPr id="12" name="テキスト ボックス 11"/>
          <p:cNvSpPr txBox="1"/>
          <p:nvPr/>
        </p:nvSpPr>
        <p:spPr>
          <a:xfrm>
            <a:off x="5416424" y="2206073"/>
            <a:ext cx="2376264" cy="707886"/>
          </a:xfrm>
          <a:prstGeom prst="rect">
            <a:avLst/>
          </a:prstGeom>
          <a:noFill/>
        </p:spPr>
        <p:txBody>
          <a:bodyPr wrap="square" rtlCol="0">
            <a:spAutoFit/>
          </a:bodyPr>
          <a:lstStyle/>
          <a:p>
            <a:r>
              <a:rPr lang="en-NZ" altLang="ja-JP" sz="2000" b="1" dirty="0" smtClean="0">
                <a:solidFill>
                  <a:srgbClr val="0070C0"/>
                </a:solidFill>
              </a:rPr>
              <a:t>Reporting and publishing</a:t>
            </a:r>
            <a:endParaRPr kumimoji="1" lang="ja-JP" altLang="en-US" sz="2000" b="1" dirty="0">
              <a:solidFill>
                <a:srgbClr val="0070C0"/>
              </a:solidFill>
            </a:endParaRPr>
          </a:p>
        </p:txBody>
      </p:sp>
      <p:sp>
        <p:nvSpPr>
          <p:cNvPr id="20" name="正方形/長方形 19"/>
          <p:cNvSpPr/>
          <p:nvPr/>
        </p:nvSpPr>
        <p:spPr>
          <a:xfrm>
            <a:off x="539552" y="1196752"/>
            <a:ext cx="1423466" cy="770484"/>
          </a:xfrm>
          <a:prstGeom prst="rect">
            <a:avLst/>
          </a:prstGeom>
          <a:noFill/>
          <a:ln>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正方形/長方形 20"/>
          <p:cNvSpPr/>
          <p:nvPr/>
        </p:nvSpPr>
        <p:spPr>
          <a:xfrm>
            <a:off x="611560" y="3429000"/>
            <a:ext cx="1423466" cy="936104"/>
          </a:xfrm>
          <a:prstGeom prst="rect">
            <a:avLst/>
          </a:prstGeom>
          <a:noFill/>
          <a:ln>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1" name="正方形/長方形 30"/>
          <p:cNvSpPr/>
          <p:nvPr/>
        </p:nvSpPr>
        <p:spPr>
          <a:xfrm>
            <a:off x="2123728" y="1196752"/>
            <a:ext cx="1423466" cy="770484"/>
          </a:xfrm>
          <a:prstGeom prst="rect">
            <a:avLst/>
          </a:prstGeom>
          <a:noFill/>
          <a:ln>
            <a:solidFill>
              <a:srgbClr val="3333CC"/>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7" name="グループ化 16"/>
          <p:cNvGrpSpPr/>
          <p:nvPr/>
        </p:nvGrpSpPr>
        <p:grpSpPr>
          <a:xfrm>
            <a:off x="539552" y="6093296"/>
            <a:ext cx="8048202" cy="527135"/>
            <a:chOff x="556246" y="5752691"/>
            <a:chExt cx="8048202" cy="527135"/>
          </a:xfrm>
        </p:grpSpPr>
        <p:sp>
          <p:nvSpPr>
            <p:cNvPr id="13" name="正方形/長方形 12"/>
            <p:cNvSpPr/>
            <p:nvPr/>
          </p:nvSpPr>
          <p:spPr>
            <a:xfrm>
              <a:off x="556246" y="5752691"/>
              <a:ext cx="8048202" cy="525660"/>
            </a:xfrm>
            <a:prstGeom prst="rect">
              <a:avLst/>
            </a:prstGeom>
            <a:solidFill>
              <a:srgbClr val="4A7E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テキスト ボックス 13"/>
            <p:cNvSpPr txBox="1"/>
            <p:nvPr/>
          </p:nvSpPr>
          <p:spPr>
            <a:xfrm>
              <a:off x="605014" y="5879716"/>
              <a:ext cx="4752528" cy="400110"/>
            </a:xfrm>
            <a:prstGeom prst="rect">
              <a:avLst/>
            </a:prstGeom>
            <a:noFill/>
          </p:spPr>
          <p:txBody>
            <a:bodyPr wrap="square" rtlCol="0">
              <a:spAutoFit/>
            </a:bodyPr>
            <a:lstStyle/>
            <a:p>
              <a:r>
                <a:rPr kumimoji="1" lang="en-NZ" altLang="ja-JP" sz="2000" b="1" dirty="0" smtClean="0">
                  <a:solidFill>
                    <a:schemeClr val="bg1"/>
                  </a:solidFill>
                </a:rPr>
                <a:t>Research integrity</a:t>
              </a:r>
              <a:endParaRPr kumimoji="1" lang="ja-JP" altLang="en-US" sz="2000" b="1" dirty="0">
                <a:solidFill>
                  <a:schemeClr val="bg1"/>
                </a:solidFill>
              </a:endParaRPr>
            </a:p>
          </p:txBody>
        </p:sp>
      </p:grpSp>
      <p:sp>
        <p:nvSpPr>
          <p:cNvPr id="15" name="円/楕円 14"/>
          <p:cNvSpPr/>
          <p:nvPr/>
        </p:nvSpPr>
        <p:spPr>
          <a:xfrm>
            <a:off x="5724128" y="6093296"/>
            <a:ext cx="1512168" cy="545259"/>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テキスト ボックス 31"/>
          <p:cNvSpPr txBox="1"/>
          <p:nvPr/>
        </p:nvSpPr>
        <p:spPr>
          <a:xfrm>
            <a:off x="6012160" y="6093296"/>
            <a:ext cx="936104" cy="461665"/>
          </a:xfrm>
          <a:prstGeom prst="rect">
            <a:avLst/>
          </a:prstGeom>
          <a:noFill/>
        </p:spPr>
        <p:txBody>
          <a:bodyPr wrap="square" rtlCol="0">
            <a:spAutoFit/>
          </a:bodyPr>
          <a:lstStyle/>
          <a:p>
            <a:pPr algn="ctr"/>
            <a:r>
              <a:rPr kumimoji="1" lang="en-US" altLang="ja-JP" sz="2400" dirty="0" smtClean="0">
                <a:solidFill>
                  <a:schemeClr val="accent1">
                    <a:lumMod val="75000"/>
                  </a:schemeClr>
                </a:solidFill>
              </a:rPr>
              <a:t>COI</a:t>
            </a:r>
            <a:endParaRPr kumimoji="1" lang="ja-JP" altLang="en-US" sz="2400" dirty="0">
              <a:solidFill>
                <a:schemeClr val="accent1">
                  <a:lumMod val="75000"/>
                </a:schemeClr>
              </a:solidFill>
            </a:endParaRPr>
          </a:p>
        </p:txBody>
      </p:sp>
    </p:spTree>
    <p:extLst>
      <p:ext uri="{BB962C8B-B14F-4D97-AF65-F5344CB8AC3E}">
        <p14:creationId xmlns:p14="http://schemas.microsoft.com/office/powerpoint/2010/main" val="239706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5122</TotalTime>
  <Words>2924</Words>
  <Application>Microsoft Office PowerPoint</Application>
  <PresentationFormat>画面に合わせる (4:3)</PresentationFormat>
  <Paragraphs>616</Paragraphs>
  <Slides>46</Slides>
  <Notes>1</Notes>
  <HiddenSlides>0</HiddenSlides>
  <MMClips>0</MMClips>
  <ScaleCrop>false</ScaleCrop>
  <HeadingPairs>
    <vt:vector size="4" baseType="variant">
      <vt:variant>
        <vt:lpstr>テーマ</vt:lpstr>
      </vt:variant>
      <vt:variant>
        <vt:i4>1</vt:i4>
      </vt:variant>
      <vt:variant>
        <vt:lpstr>スライド タイトル</vt:lpstr>
      </vt:variant>
      <vt:variant>
        <vt:i4>46</vt:i4>
      </vt:variant>
    </vt:vector>
  </HeadingPairs>
  <TitlesOfParts>
    <vt:vector size="47" baseType="lpstr">
      <vt:lpstr>Office ​​テーマ</vt:lpstr>
      <vt:lpstr>Research Integrity and Ethics Common to the Graduate Schools of Kyoto University</vt:lpstr>
      <vt:lpstr>Topics to be Discussed</vt:lpstr>
      <vt:lpstr>The concept of research integrity at  Kyoto University </vt:lpstr>
      <vt:lpstr>The concept of research integrity at  Kyoto University </vt:lpstr>
      <vt:lpstr>The concept of research integrity at  Kyoto University Beyond the prevention of research misconduct - Considering the creation of a mechanism for research with "high aspirations" -</vt:lpstr>
      <vt:lpstr>The concept of research integrity at  Kyoto University</vt:lpstr>
      <vt:lpstr>Topics to be Discussed</vt:lpstr>
      <vt:lpstr>What are misconduct issues in research?</vt:lpstr>
      <vt:lpstr>What are misconduct issues in research?</vt:lpstr>
      <vt:lpstr>Research participant protection (Research ethics)</vt:lpstr>
      <vt:lpstr>Research participant protection  (Research ethics)</vt:lpstr>
      <vt:lpstr>What are misconduct issues in research?</vt:lpstr>
      <vt:lpstr>Scientific Misconduct</vt:lpstr>
      <vt:lpstr>　　　Warning!　 In order not to be considered as falsification</vt:lpstr>
      <vt:lpstr>　　Warning!　In order not to be considered as plagiarism</vt:lpstr>
      <vt:lpstr>　　Warning!　In order not to be considered as plagiarism</vt:lpstr>
      <vt:lpstr>           Determination of FFP is difficult</vt:lpstr>
      <vt:lpstr>What are misconduct issues in research?</vt:lpstr>
      <vt:lpstr>Publication ethics</vt:lpstr>
      <vt:lpstr>Publication ethics</vt:lpstr>
      <vt:lpstr>Publication ethics</vt:lpstr>
      <vt:lpstr>Publication ethics</vt:lpstr>
      <vt:lpstr>What are misconduct issues in research?</vt:lpstr>
      <vt:lpstr>Conflict of Interest  (Conflict of interest：COI) </vt:lpstr>
      <vt:lpstr>Conflict of Interest (COI) </vt:lpstr>
      <vt:lpstr>Kyoto University Conflict of Interest Management Regulations Instruction No. 79 issued on January 21, 2014</vt:lpstr>
      <vt:lpstr>Code of Conduct for Scientists 　  Science Council of Japan, revised 2013</vt:lpstr>
      <vt:lpstr>PowerPoint プレゼンテーション</vt:lpstr>
      <vt:lpstr>Summerlin case (1974)</vt:lpstr>
      <vt:lpstr>Alsabti case (1977) </vt:lpstr>
      <vt:lpstr>Synthroid case (1997) </vt:lpstr>
      <vt:lpstr>The Millikan-Ehrenhaft controversy (1913)</vt:lpstr>
      <vt:lpstr>Gelsinger case (1999)</vt:lpstr>
      <vt:lpstr>Schön scandal (Bell Labs) (1998-2002)</vt:lpstr>
      <vt:lpstr>Kornak case (2002) </vt:lpstr>
      <vt:lpstr>Topics to be Discussed</vt:lpstr>
      <vt:lpstr>Group Work Project</vt:lpstr>
      <vt:lpstr>"If you were in my position,  what would you do?</vt:lpstr>
      <vt:lpstr>PowerPoint プレゼンテーション</vt:lpstr>
      <vt:lpstr>PowerPoint プレゼンテーション</vt:lpstr>
      <vt:lpstr>Topics to be Discussed</vt:lpstr>
      <vt:lpstr>Initiatives of Kyoto University</vt:lpstr>
      <vt:lpstr>Rules regarding the promotion of research integrity at Kyoto University(As of March 1,2015)</vt:lpstr>
      <vt:lpstr>PowerPoint プレゼンテーション</vt:lpstr>
      <vt:lpstr>PowerPoint プレゼンテーション</vt:lpstr>
      <vt:lpstr>Acknowledgments</vt:lpstr>
    </vt:vector>
  </TitlesOfParts>
  <Company>Your Company Name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Kikuko</dc:creator>
  <cp:lastModifiedBy>tkonishi</cp:lastModifiedBy>
  <cp:revision>315</cp:revision>
  <cp:lastPrinted>2015-01-20T07:20:11Z</cp:lastPrinted>
  <dcterms:created xsi:type="dcterms:W3CDTF">2014-06-08T08:38:01Z</dcterms:created>
  <dcterms:modified xsi:type="dcterms:W3CDTF">2016-02-23T02:58:31Z</dcterms:modified>
</cp:coreProperties>
</file>