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259" r:id="rId2"/>
    <p:sldId id="363" r:id="rId3"/>
    <p:sldId id="325" r:id="rId4"/>
    <p:sldId id="326" r:id="rId5"/>
    <p:sldId id="327" r:id="rId6"/>
    <p:sldId id="369" r:id="rId7"/>
    <p:sldId id="373" r:id="rId8"/>
    <p:sldId id="371" r:id="rId9"/>
    <p:sldId id="391" r:id="rId10"/>
    <p:sldId id="336" r:id="rId11"/>
    <p:sldId id="388" r:id="rId12"/>
    <p:sldId id="392" r:id="rId13"/>
    <p:sldId id="374" r:id="rId14"/>
    <p:sldId id="384" r:id="rId15"/>
    <p:sldId id="382" r:id="rId16"/>
    <p:sldId id="383" r:id="rId17"/>
    <p:sldId id="353" r:id="rId18"/>
    <p:sldId id="393" r:id="rId19"/>
    <p:sldId id="375" r:id="rId20"/>
    <p:sldId id="377" r:id="rId21"/>
    <p:sldId id="385" r:id="rId22"/>
    <p:sldId id="387" r:id="rId23"/>
    <p:sldId id="394" r:id="rId24"/>
    <p:sldId id="376" r:id="rId25"/>
    <p:sldId id="396" r:id="rId26"/>
    <p:sldId id="395" r:id="rId27"/>
    <p:sldId id="340" r:id="rId28"/>
    <p:sldId id="397" r:id="rId29"/>
    <p:sldId id="331" r:id="rId30"/>
    <p:sldId id="332" r:id="rId31"/>
    <p:sldId id="399" r:id="rId32"/>
    <p:sldId id="400" r:id="rId33"/>
    <p:sldId id="401" r:id="rId34"/>
    <p:sldId id="334" r:id="rId35"/>
    <p:sldId id="335" r:id="rId36"/>
    <p:sldId id="389" r:id="rId37"/>
    <p:sldId id="346" r:id="rId38"/>
    <p:sldId id="347" r:id="rId39"/>
    <p:sldId id="348" r:id="rId40"/>
    <p:sldId id="349" r:id="rId41"/>
    <p:sldId id="390" r:id="rId42"/>
    <p:sldId id="311" r:id="rId43"/>
    <p:sldId id="314" r:id="rId44"/>
    <p:sldId id="315" r:id="rId45"/>
    <p:sldId id="365" r:id="rId46"/>
    <p:sldId id="398" r:id="rId4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5809"/>
    <a:srgbClr val="DF630F"/>
    <a:srgbClr val="000000"/>
    <a:srgbClr val="009900"/>
    <a:srgbClr val="3333CC"/>
    <a:srgbClr val="4A7EBB"/>
    <a:srgbClr val="3333FF"/>
    <a:srgbClr val="0000FF"/>
    <a:srgbClr val="B9CD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52" autoAdjust="0"/>
    <p:restoredTop sz="94629" autoAdjust="0"/>
  </p:normalViewPr>
  <p:slideViewPr>
    <p:cSldViewPr>
      <p:cViewPr>
        <p:scale>
          <a:sx n="70" d="100"/>
          <a:sy n="70" d="100"/>
        </p:scale>
        <p:origin x="-1814" y="-3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29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4000" b="1" dirty="0" smtClean="0"/>
            <a:t>志</a:t>
          </a:r>
          <a:endParaRPr kumimoji="1" lang="ja-JP" altLang="en-US" sz="40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ja-JP" altLang="en-US" sz="3600" b="1" dirty="0" smtClean="0"/>
            <a:t>防止</a:t>
          </a:r>
          <a:endParaRPr kumimoji="1" lang="ja-JP" altLang="en-US" sz="36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68C343A6-5D1D-4542-9E47-DC977B2E46F1}" type="presOf" srcId="{067F15F8-1302-4327-9050-09A2B8789490}" destId="{D79AAC5E-61A6-4124-994D-A11C394DDAA9}" srcOrd="0" destOrd="0" presId="urn:microsoft.com/office/officeart/2005/8/layout/gear1"/>
    <dgm:cxn modelId="{301C238D-E787-40F4-94FC-E7C8D1FDAF5B}" type="presOf" srcId="{C62451E0-87EB-4C2B-A01F-240952384457}" destId="{0A0C27F0-1BFF-4E70-A1F8-7196D2AFD625}" srcOrd="2" destOrd="0" presId="urn:microsoft.com/office/officeart/2005/8/layout/gear1"/>
    <dgm:cxn modelId="{C8B4525A-A1ED-4A47-AF14-18531149992E}" type="presOf" srcId="{ED85D717-B1EA-46D0-B8CD-FCA46B4FEB09}" destId="{707AC8D9-D6C9-4786-A86D-3E28D1D0AECF}" srcOrd="0"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9CFB6CE1-CA9C-4058-A81F-CE7C05331827}" type="presOf" srcId="{63974CA0-6548-41C9-9177-EE01A030D33E}" destId="{B0901B8B-C229-46C7-8063-20B36755C3E2}" srcOrd="0" destOrd="0" presId="urn:microsoft.com/office/officeart/2005/8/layout/gear1"/>
    <dgm:cxn modelId="{A86DF998-77F6-4584-9471-6B19F2DBBA82}" type="presOf" srcId="{37832AC9-82F8-4E9C-AED2-BFDED675635F}" destId="{0831BECF-3349-4936-9C06-88B088231BC9}" srcOrd="0" destOrd="0" presId="urn:microsoft.com/office/officeart/2005/8/layout/gear1"/>
    <dgm:cxn modelId="{2BF45FF8-9585-4473-B8E5-4C3D4DE3E038}" type="presOf" srcId="{C62451E0-87EB-4C2B-A01F-240952384457}" destId="{A24C946B-4738-4F14-BF66-1D4F4B71A387}" srcOrd="0" destOrd="0" presId="urn:microsoft.com/office/officeart/2005/8/layout/gear1"/>
    <dgm:cxn modelId="{2F861227-D944-4EB3-BAC2-15F386386C75}" srcId="{63974CA0-6548-41C9-9177-EE01A030D33E}" destId="{ED85D717-B1EA-46D0-B8CD-FCA46B4FEB09}" srcOrd="1" destOrd="0" parTransId="{4CB127A8-34A4-4CA3-9C1C-24C6027346B0}" sibTransId="{067F15F8-1302-4327-9050-09A2B8789490}"/>
    <dgm:cxn modelId="{F5277B3A-2A7B-4B80-A042-DDD2A045A35B}" type="presOf" srcId="{ED85D717-B1EA-46D0-B8CD-FCA46B4FEB09}" destId="{1C869EF7-B55F-465D-B148-75C0E9C25B5D}" srcOrd="2" destOrd="0" presId="urn:microsoft.com/office/officeart/2005/8/layout/gear1"/>
    <dgm:cxn modelId="{C80F7C04-20B3-4D81-B6DD-69B719FA41CF}" type="presOf" srcId="{C62451E0-87EB-4C2B-A01F-240952384457}" destId="{0D41D449-A3FB-460E-9274-FC824FDE4323}" srcOrd="1" destOrd="0" presId="urn:microsoft.com/office/officeart/2005/8/layout/gear1"/>
    <dgm:cxn modelId="{BFA15CEB-629A-40FF-841A-4B7EDD4ADEFE}" type="presOf" srcId="{ED85D717-B1EA-46D0-B8CD-FCA46B4FEB09}" destId="{0FBF4956-29D6-47F8-A63B-3B70D2E5A51D}" srcOrd="1" destOrd="0" presId="urn:microsoft.com/office/officeart/2005/8/layout/gear1"/>
    <dgm:cxn modelId="{AC96C470-419D-493B-82B2-789300B8AC2E}" type="presParOf" srcId="{B0901B8B-C229-46C7-8063-20B36755C3E2}" destId="{A24C946B-4738-4F14-BF66-1D4F4B71A387}" srcOrd="0" destOrd="0" presId="urn:microsoft.com/office/officeart/2005/8/layout/gear1"/>
    <dgm:cxn modelId="{A2D2A1A4-A7B6-4E69-AB4E-B126ED1E086B}" type="presParOf" srcId="{B0901B8B-C229-46C7-8063-20B36755C3E2}" destId="{0D41D449-A3FB-460E-9274-FC824FDE4323}" srcOrd="1" destOrd="0" presId="urn:microsoft.com/office/officeart/2005/8/layout/gear1"/>
    <dgm:cxn modelId="{04116903-00B1-4D81-9EED-63B17D1EC0F9}" type="presParOf" srcId="{B0901B8B-C229-46C7-8063-20B36755C3E2}" destId="{0A0C27F0-1BFF-4E70-A1F8-7196D2AFD625}" srcOrd="2" destOrd="0" presId="urn:microsoft.com/office/officeart/2005/8/layout/gear1"/>
    <dgm:cxn modelId="{9E3E9044-17F9-4106-B8F3-EBCA20304417}" type="presParOf" srcId="{B0901B8B-C229-46C7-8063-20B36755C3E2}" destId="{707AC8D9-D6C9-4786-A86D-3E28D1D0AECF}" srcOrd="3" destOrd="0" presId="urn:microsoft.com/office/officeart/2005/8/layout/gear1"/>
    <dgm:cxn modelId="{A975F96A-4B14-434E-A8CF-1EF1564E7D10}" type="presParOf" srcId="{B0901B8B-C229-46C7-8063-20B36755C3E2}" destId="{0FBF4956-29D6-47F8-A63B-3B70D2E5A51D}" srcOrd="4" destOrd="0" presId="urn:microsoft.com/office/officeart/2005/8/layout/gear1"/>
    <dgm:cxn modelId="{C4812F70-EB7A-425D-9DA5-295BEAEE41F5}" type="presParOf" srcId="{B0901B8B-C229-46C7-8063-20B36755C3E2}" destId="{1C869EF7-B55F-465D-B148-75C0E9C25B5D}" srcOrd="5" destOrd="0" presId="urn:microsoft.com/office/officeart/2005/8/layout/gear1"/>
    <dgm:cxn modelId="{7114237C-BB55-4FAA-BDEE-C59160C6FE32}" type="presParOf" srcId="{B0901B8B-C229-46C7-8063-20B36755C3E2}" destId="{0831BECF-3349-4936-9C06-88B088231BC9}" srcOrd="6" destOrd="0" presId="urn:microsoft.com/office/officeart/2005/8/layout/gear1"/>
    <dgm:cxn modelId="{ED4F383C-0AB2-4E62-8633-3684A2E174F3}"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4000" b="1" dirty="0" smtClean="0"/>
            <a:t>志</a:t>
          </a:r>
          <a:endParaRPr kumimoji="1" lang="ja-JP" altLang="en-US" sz="40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ja-JP" altLang="en-US" sz="2800" b="1" dirty="0" smtClean="0"/>
            <a:t>防止</a:t>
          </a:r>
          <a:endParaRPr kumimoji="1" lang="ja-JP" altLang="en-US" sz="28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A00757A5-02AD-4162-A7FD-B185A846B41C}" type="presOf" srcId="{067F15F8-1302-4327-9050-09A2B8789490}" destId="{D79AAC5E-61A6-4124-994D-A11C394DDAA9}" srcOrd="0" destOrd="0" presId="urn:microsoft.com/office/officeart/2005/8/layout/gear1"/>
    <dgm:cxn modelId="{F2A53097-E2E3-48EB-AA0B-4709E2B29F9E}" type="presOf" srcId="{ED85D717-B1EA-46D0-B8CD-FCA46B4FEB09}" destId="{1C869EF7-B55F-465D-B148-75C0E9C25B5D}" srcOrd="2"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2F861227-D944-4EB3-BAC2-15F386386C75}" srcId="{63974CA0-6548-41C9-9177-EE01A030D33E}" destId="{ED85D717-B1EA-46D0-B8CD-FCA46B4FEB09}" srcOrd="1" destOrd="0" parTransId="{4CB127A8-34A4-4CA3-9C1C-24C6027346B0}" sibTransId="{067F15F8-1302-4327-9050-09A2B8789490}"/>
    <dgm:cxn modelId="{C65B1A37-29E0-4D61-8B08-FE0C8E259F70}" type="presOf" srcId="{ED85D717-B1EA-46D0-B8CD-FCA46B4FEB09}" destId="{0FBF4956-29D6-47F8-A63B-3B70D2E5A51D}" srcOrd="1" destOrd="0" presId="urn:microsoft.com/office/officeart/2005/8/layout/gear1"/>
    <dgm:cxn modelId="{D799967B-4946-42E1-A74C-A34D6C882F63}" type="presOf" srcId="{C62451E0-87EB-4C2B-A01F-240952384457}" destId="{0A0C27F0-1BFF-4E70-A1F8-7196D2AFD625}" srcOrd="2" destOrd="0" presId="urn:microsoft.com/office/officeart/2005/8/layout/gear1"/>
    <dgm:cxn modelId="{13CD210C-B604-417F-B778-6810D2769DE8}" type="presOf" srcId="{37832AC9-82F8-4E9C-AED2-BFDED675635F}" destId="{0831BECF-3349-4936-9C06-88B088231BC9}" srcOrd="0" destOrd="0" presId="urn:microsoft.com/office/officeart/2005/8/layout/gear1"/>
    <dgm:cxn modelId="{2BBEF528-24A7-4BF8-8FF6-D4824C6AC7F9}" type="presOf" srcId="{C62451E0-87EB-4C2B-A01F-240952384457}" destId="{0D41D449-A3FB-460E-9274-FC824FDE4323}" srcOrd="1" destOrd="0" presId="urn:microsoft.com/office/officeart/2005/8/layout/gear1"/>
    <dgm:cxn modelId="{D2ECD05E-E077-40F6-BE84-0FF273022AC8}" type="presOf" srcId="{ED85D717-B1EA-46D0-B8CD-FCA46B4FEB09}" destId="{707AC8D9-D6C9-4786-A86D-3E28D1D0AECF}" srcOrd="0" destOrd="0" presId="urn:microsoft.com/office/officeart/2005/8/layout/gear1"/>
    <dgm:cxn modelId="{2C10AEE1-8949-4138-A625-B0B06143C481}" type="presOf" srcId="{63974CA0-6548-41C9-9177-EE01A030D33E}" destId="{B0901B8B-C229-46C7-8063-20B36755C3E2}" srcOrd="0" destOrd="0" presId="urn:microsoft.com/office/officeart/2005/8/layout/gear1"/>
    <dgm:cxn modelId="{7EB6A586-ACFF-40A4-ACA4-2213BE0A7FA6}" type="presOf" srcId="{C62451E0-87EB-4C2B-A01F-240952384457}" destId="{A24C946B-4738-4F14-BF66-1D4F4B71A387}" srcOrd="0" destOrd="0" presId="urn:microsoft.com/office/officeart/2005/8/layout/gear1"/>
    <dgm:cxn modelId="{CCA13C55-8BB0-46EC-ABBC-5204AE9BECC8}" type="presParOf" srcId="{B0901B8B-C229-46C7-8063-20B36755C3E2}" destId="{A24C946B-4738-4F14-BF66-1D4F4B71A387}" srcOrd="0" destOrd="0" presId="urn:microsoft.com/office/officeart/2005/8/layout/gear1"/>
    <dgm:cxn modelId="{13B6ECE2-463E-4FB0-BD22-E6388831FEEA}" type="presParOf" srcId="{B0901B8B-C229-46C7-8063-20B36755C3E2}" destId="{0D41D449-A3FB-460E-9274-FC824FDE4323}" srcOrd="1" destOrd="0" presId="urn:microsoft.com/office/officeart/2005/8/layout/gear1"/>
    <dgm:cxn modelId="{E337B991-70B9-4D83-B7DC-852BC3C19FCC}" type="presParOf" srcId="{B0901B8B-C229-46C7-8063-20B36755C3E2}" destId="{0A0C27F0-1BFF-4E70-A1F8-7196D2AFD625}" srcOrd="2" destOrd="0" presId="urn:microsoft.com/office/officeart/2005/8/layout/gear1"/>
    <dgm:cxn modelId="{F291ADAC-D69A-4432-8FD1-A097D98BA43D}" type="presParOf" srcId="{B0901B8B-C229-46C7-8063-20B36755C3E2}" destId="{707AC8D9-D6C9-4786-A86D-3E28D1D0AECF}" srcOrd="3" destOrd="0" presId="urn:microsoft.com/office/officeart/2005/8/layout/gear1"/>
    <dgm:cxn modelId="{89CFA76B-A80E-4926-B48E-3B9DD16F7EBB}" type="presParOf" srcId="{B0901B8B-C229-46C7-8063-20B36755C3E2}" destId="{0FBF4956-29D6-47F8-A63B-3B70D2E5A51D}" srcOrd="4" destOrd="0" presId="urn:microsoft.com/office/officeart/2005/8/layout/gear1"/>
    <dgm:cxn modelId="{F5C87818-F3E9-49D3-8083-5CA84BECFB09}" type="presParOf" srcId="{B0901B8B-C229-46C7-8063-20B36755C3E2}" destId="{1C869EF7-B55F-465D-B148-75C0E9C25B5D}" srcOrd="5" destOrd="0" presId="urn:microsoft.com/office/officeart/2005/8/layout/gear1"/>
    <dgm:cxn modelId="{5627468F-12C7-4C47-BE31-865E7F970F86}" type="presParOf" srcId="{B0901B8B-C229-46C7-8063-20B36755C3E2}" destId="{0831BECF-3349-4936-9C06-88B088231BC9}" srcOrd="6" destOrd="0" presId="urn:microsoft.com/office/officeart/2005/8/layout/gear1"/>
    <dgm:cxn modelId="{AE798235-804E-46CC-9184-952A40D44CF8}"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2800" b="1" dirty="0" smtClean="0"/>
            <a:t>志</a:t>
          </a:r>
          <a:endParaRPr kumimoji="1" lang="ja-JP" altLang="en-US" sz="28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a:p>
      </dgm:t>
    </dgm:pt>
    <dgm:pt modelId="{ED85D717-B1EA-46D0-B8CD-FCA46B4FEB09}">
      <dgm:prSet phldrT="[テキスト]" custT="1"/>
      <dgm:spPr>
        <a:solidFill>
          <a:schemeClr val="accent2"/>
        </a:solidFill>
      </dgm:spPr>
      <dgm:t>
        <a:bodyPr/>
        <a:lstStyle/>
        <a:p>
          <a:r>
            <a:rPr kumimoji="1" lang="ja-JP" altLang="en-US" sz="2000" b="1" dirty="0" smtClean="0"/>
            <a:t>防止</a:t>
          </a:r>
          <a:endParaRPr kumimoji="1" lang="ja-JP" altLang="en-US" sz="20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C2D0D327-F9D2-4144-A17E-61837F3D39DC}" srcId="{63974CA0-6548-41C9-9177-EE01A030D33E}" destId="{C62451E0-87EB-4C2B-A01F-240952384457}" srcOrd="0" destOrd="0" parTransId="{0F32771F-5347-4D84-9C45-BF94BEDB1FBA}" sibTransId="{37832AC9-82F8-4E9C-AED2-BFDED675635F}"/>
    <dgm:cxn modelId="{2F861227-D944-4EB3-BAC2-15F386386C75}" srcId="{63974CA0-6548-41C9-9177-EE01A030D33E}" destId="{ED85D717-B1EA-46D0-B8CD-FCA46B4FEB09}" srcOrd="1" destOrd="0" parTransId="{4CB127A8-34A4-4CA3-9C1C-24C6027346B0}" sibTransId="{067F15F8-1302-4327-9050-09A2B8789490}"/>
    <dgm:cxn modelId="{65C0E7E8-DA78-40F9-9B8D-CCCBC90C0658}" type="presOf" srcId="{C62451E0-87EB-4C2B-A01F-240952384457}" destId="{0D41D449-A3FB-460E-9274-FC824FDE4323}" srcOrd="1" destOrd="0" presId="urn:microsoft.com/office/officeart/2005/8/layout/gear1"/>
    <dgm:cxn modelId="{28ECA2B6-55EC-48A7-B1F1-573529A65828}" type="presOf" srcId="{C62451E0-87EB-4C2B-A01F-240952384457}" destId="{0A0C27F0-1BFF-4E70-A1F8-7196D2AFD625}" srcOrd="2" destOrd="0" presId="urn:microsoft.com/office/officeart/2005/8/layout/gear1"/>
    <dgm:cxn modelId="{DD142A3B-FBB7-4F12-BE3A-1674B2096F14}" type="presOf" srcId="{37832AC9-82F8-4E9C-AED2-BFDED675635F}" destId="{0831BECF-3349-4936-9C06-88B088231BC9}" srcOrd="0" destOrd="0" presId="urn:microsoft.com/office/officeart/2005/8/layout/gear1"/>
    <dgm:cxn modelId="{7C9F813E-3D61-4708-8C5F-0A1ACA83B121}" type="presOf" srcId="{ED85D717-B1EA-46D0-B8CD-FCA46B4FEB09}" destId="{0FBF4956-29D6-47F8-A63B-3B70D2E5A51D}" srcOrd="1" destOrd="0" presId="urn:microsoft.com/office/officeart/2005/8/layout/gear1"/>
    <dgm:cxn modelId="{8A58BC37-7CA1-401A-A5AC-26A6EA03058F}" type="presOf" srcId="{63974CA0-6548-41C9-9177-EE01A030D33E}" destId="{B0901B8B-C229-46C7-8063-20B36755C3E2}" srcOrd="0" destOrd="0" presId="urn:microsoft.com/office/officeart/2005/8/layout/gear1"/>
    <dgm:cxn modelId="{ED0BD0A3-05EF-439F-A75F-E6D5AA4DE0A7}" type="presOf" srcId="{ED85D717-B1EA-46D0-B8CD-FCA46B4FEB09}" destId="{1C869EF7-B55F-465D-B148-75C0E9C25B5D}" srcOrd="2" destOrd="0" presId="urn:microsoft.com/office/officeart/2005/8/layout/gear1"/>
    <dgm:cxn modelId="{E5C58249-45E1-4E22-BB6C-214423C1D813}" type="presOf" srcId="{C62451E0-87EB-4C2B-A01F-240952384457}" destId="{A24C946B-4738-4F14-BF66-1D4F4B71A387}" srcOrd="0" destOrd="0" presId="urn:microsoft.com/office/officeart/2005/8/layout/gear1"/>
    <dgm:cxn modelId="{127F83F9-B6DB-4A29-93D5-A65D10AA8741}" type="presOf" srcId="{067F15F8-1302-4327-9050-09A2B8789490}" destId="{D79AAC5E-61A6-4124-994D-A11C394DDAA9}" srcOrd="0" destOrd="0" presId="urn:microsoft.com/office/officeart/2005/8/layout/gear1"/>
    <dgm:cxn modelId="{1D0B87FE-C0AC-4EB0-8CFB-11B9D54F4262}" type="presOf" srcId="{ED85D717-B1EA-46D0-B8CD-FCA46B4FEB09}" destId="{707AC8D9-D6C9-4786-A86D-3E28D1D0AECF}" srcOrd="0" destOrd="0" presId="urn:microsoft.com/office/officeart/2005/8/layout/gear1"/>
    <dgm:cxn modelId="{B4900ECB-3F97-4836-9BCB-D4CDD7E0A182}" type="presParOf" srcId="{B0901B8B-C229-46C7-8063-20B36755C3E2}" destId="{A24C946B-4738-4F14-BF66-1D4F4B71A387}" srcOrd="0" destOrd="0" presId="urn:microsoft.com/office/officeart/2005/8/layout/gear1"/>
    <dgm:cxn modelId="{28CEE458-AA7E-4757-A0CE-6FF63BE13D22}" type="presParOf" srcId="{B0901B8B-C229-46C7-8063-20B36755C3E2}" destId="{0D41D449-A3FB-460E-9274-FC824FDE4323}" srcOrd="1" destOrd="0" presId="urn:microsoft.com/office/officeart/2005/8/layout/gear1"/>
    <dgm:cxn modelId="{E10B8B3B-2662-472D-BD81-E8D4D089A1F6}" type="presParOf" srcId="{B0901B8B-C229-46C7-8063-20B36755C3E2}" destId="{0A0C27F0-1BFF-4E70-A1F8-7196D2AFD625}" srcOrd="2" destOrd="0" presId="urn:microsoft.com/office/officeart/2005/8/layout/gear1"/>
    <dgm:cxn modelId="{DA855604-FEE4-4199-8561-949E59064DA7}" type="presParOf" srcId="{B0901B8B-C229-46C7-8063-20B36755C3E2}" destId="{707AC8D9-D6C9-4786-A86D-3E28D1D0AECF}" srcOrd="3" destOrd="0" presId="urn:microsoft.com/office/officeart/2005/8/layout/gear1"/>
    <dgm:cxn modelId="{47F58670-DEE9-43F3-B1D2-989F4274C580}" type="presParOf" srcId="{B0901B8B-C229-46C7-8063-20B36755C3E2}" destId="{0FBF4956-29D6-47F8-A63B-3B70D2E5A51D}" srcOrd="4" destOrd="0" presId="urn:microsoft.com/office/officeart/2005/8/layout/gear1"/>
    <dgm:cxn modelId="{EEEE4D5D-1636-40F5-95E1-9578C228AA37}" type="presParOf" srcId="{B0901B8B-C229-46C7-8063-20B36755C3E2}" destId="{1C869EF7-B55F-465D-B148-75C0E9C25B5D}" srcOrd="5" destOrd="0" presId="urn:microsoft.com/office/officeart/2005/8/layout/gear1"/>
    <dgm:cxn modelId="{B509281B-485C-4D16-B256-3A0EFF5922C4}" type="presParOf" srcId="{B0901B8B-C229-46C7-8063-20B36755C3E2}" destId="{0831BECF-3349-4936-9C06-88B088231BC9}" srcOrd="6" destOrd="0" presId="urn:microsoft.com/office/officeart/2005/8/layout/gear1"/>
    <dgm:cxn modelId="{8B44E673-82C4-4FD1-BDD6-9537CCF8FC0B}"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C946B-4738-4F14-BF66-1D4F4B71A387}">
      <dsp:nvSpPr>
        <dsp:cNvPr id="0" name=""/>
        <dsp:cNvSpPr/>
      </dsp:nvSpPr>
      <dsp:spPr>
        <a:xfrm>
          <a:off x="3865252" y="1422399"/>
          <a:ext cx="2235200" cy="2235200"/>
        </a:xfrm>
        <a:prstGeom prst="gear9">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kumimoji="1" lang="ja-JP" altLang="en-US" sz="4000" b="1" kern="1200" dirty="0" smtClean="0"/>
            <a:t>志</a:t>
          </a:r>
          <a:endParaRPr kumimoji="1" lang="ja-JP" altLang="en-US" sz="4000" b="1" kern="1200" dirty="0"/>
        </a:p>
      </dsp:txBody>
      <dsp:txXfrm>
        <a:off x="4314627" y="1945984"/>
        <a:ext cx="1336450" cy="1148939"/>
      </dsp:txXfrm>
    </dsp:sp>
    <dsp:sp modelId="{707AC8D9-D6C9-4786-A86D-3E28D1D0AECF}">
      <dsp:nvSpPr>
        <dsp:cNvPr id="0" name=""/>
        <dsp:cNvSpPr/>
      </dsp:nvSpPr>
      <dsp:spPr>
        <a:xfrm>
          <a:off x="2564772" y="894079"/>
          <a:ext cx="1625600" cy="1625600"/>
        </a:xfrm>
        <a:prstGeom prst="gear6">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kumimoji="1" lang="ja-JP" altLang="en-US" sz="3600" b="1" kern="1200" dirty="0" smtClean="0"/>
            <a:t>防止</a:t>
          </a:r>
          <a:endParaRPr kumimoji="1" lang="ja-JP" altLang="en-US" sz="3600" b="1" kern="1200" dirty="0"/>
        </a:p>
      </dsp:txBody>
      <dsp:txXfrm>
        <a:off x="2974022" y="1305802"/>
        <a:ext cx="807100" cy="802154"/>
      </dsp:txXfrm>
    </dsp:sp>
    <dsp:sp modelId="{0831BECF-3349-4936-9C06-88B088231BC9}">
      <dsp:nvSpPr>
        <dsp:cNvPr id="0" name=""/>
        <dsp:cNvSpPr/>
      </dsp:nvSpPr>
      <dsp:spPr>
        <a:xfrm>
          <a:off x="3838034" y="804274"/>
          <a:ext cx="3002726" cy="3228168"/>
        </a:xfrm>
        <a:prstGeom prst="circularArrow">
          <a:avLst>
            <a:gd name="adj1" fmla="val 4878"/>
            <a:gd name="adj2" fmla="val 312630"/>
            <a:gd name="adj3" fmla="val 3133259"/>
            <a:gd name="adj4" fmla="val 15234156"/>
            <a:gd name="adj5" fmla="val 5691"/>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79AAC5E-61A6-4124-994D-A11C394DDAA9}">
      <dsp:nvSpPr>
        <dsp:cNvPr id="0" name=""/>
        <dsp:cNvSpPr/>
      </dsp:nvSpPr>
      <dsp:spPr>
        <a:xfrm>
          <a:off x="2276881" y="534955"/>
          <a:ext cx="2078736" cy="2078736"/>
        </a:xfrm>
        <a:prstGeom prst="leftCircularArrow">
          <a:avLst>
            <a:gd name="adj1" fmla="val 6452"/>
            <a:gd name="adj2" fmla="val 429999"/>
            <a:gd name="adj3" fmla="val 10489124"/>
            <a:gd name="adj4" fmla="val 14837806"/>
            <a:gd name="adj5" fmla="val 7527"/>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C946B-4738-4F14-BF66-1D4F4B71A387}">
      <dsp:nvSpPr>
        <dsp:cNvPr id="0" name=""/>
        <dsp:cNvSpPr/>
      </dsp:nvSpPr>
      <dsp:spPr>
        <a:xfrm>
          <a:off x="2942612" y="1077893"/>
          <a:ext cx="1693832" cy="1693832"/>
        </a:xfrm>
        <a:prstGeom prst="gear9">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kumimoji="1" lang="ja-JP" altLang="en-US" sz="4000" b="1" kern="1200" dirty="0" smtClean="0"/>
            <a:t>志</a:t>
          </a:r>
          <a:endParaRPr kumimoji="1" lang="ja-JP" altLang="en-US" sz="4000" b="1" kern="1200" dirty="0"/>
        </a:p>
      </dsp:txBody>
      <dsp:txXfrm>
        <a:off x="3283148" y="1474665"/>
        <a:ext cx="1012760" cy="870665"/>
      </dsp:txXfrm>
    </dsp:sp>
    <dsp:sp modelId="{707AC8D9-D6C9-4786-A86D-3E28D1D0AECF}">
      <dsp:nvSpPr>
        <dsp:cNvPr id="0" name=""/>
        <dsp:cNvSpPr/>
      </dsp:nvSpPr>
      <dsp:spPr>
        <a:xfrm>
          <a:off x="1957110" y="677532"/>
          <a:ext cx="1231878" cy="1231878"/>
        </a:xfrm>
        <a:prstGeom prst="gear6">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ja-JP" altLang="en-US" sz="2800" b="1" kern="1200" dirty="0" smtClean="0"/>
            <a:t>防止</a:t>
          </a:r>
          <a:endParaRPr kumimoji="1" lang="ja-JP" altLang="en-US" sz="2800" b="1" kern="1200" dirty="0"/>
        </a:p>
      </dsp:txBody>
      <dsp:txXfrm>
        <a:off x="2267239" y="989535"/>
        <a:ext cx="611620" cy="607872"/>
      </dsp:txXfrm>
    </dsp:sp>
    <dsp:sp modelId="{0831BECF-3349-4936-9C06-88B088231BC9}">
      <dsp:nvSpPr>
        <dsp:cNvPr id="0" name=""/>
        <dsp:cNvSpPr/>
      </dsp:nvSpPr>
      <dsp:spPr>
        <a:xfrm>
          <a:off x="2897368" y="622793"/>
          <a:ext cx="2275462" cy="2446302"/>
        </a:xfrm>
        <a:prstGeom prst="circularArrow">
          <a:avLst>
            <a:gd name="adj1" fmla="val 4878"/>
            <a:gd name="adj2" fmla="val 312630"/>
            <a:gd name="adj3" fmla="val 3043797"/>
            <a:gd name="adj4" fmla="val 15361546"/>
            <a:gd name="adj5" fmla="val 5691"/>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79AAC5E-61A6-4124-994D-A11C394DDAA9}">
      <dsp:nvSpPr>
        <dsp:cNvPr id="0" name=""/>
        <dsp:cNvSpPr/>
      </dsp:nvSpPr>
      <dsp:spPr>
        <a:xfrm>
          <a:off x="1738947" y="409748"/>
          <a:ext cx="1575263" cy="1575263"/>
        </a:xfrm>
        <a:prstGeom prst="leftCircularArrow">
          <a:avLst>
            <a:gd name="adj1" fmla="val 6452"/>
            <a:gd name="adj2" fmla="val 429999"/>
            <a:gd name="adj3" fmla="val 10489124"/>
            <a:gd name="adj4" fmla="val 14837806"/>
            <a:gd name="adj5" fmla="val 7527"/>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r>
              <a:rPr kumimoji="1" lang="ja-JP" altLang="en-US" smtClean="0"/>
              <a:t>第</a:t>
            </a:r>
            <a:r>
              <a:rPr kumimoji="1" lang="en-US" altLang="ja-JP" smtClean="0"/>
              <a:t>6</a:t>
            </a:r>
            <a:r>
              <a:rPr kumimoji="1" lang="ja-JP" altLang="en-US" smtClean="0"/>
              <a:t>回研究公正教育小委員会</a:t>
            </a:r>
            <a:endParaRPr kumimoji="1" lang="ja-JP" altLang="en-US"/>
          </a:p>
        </p:txBody>
      </p:sp>
      <p:sp>
        <p:nvSpPr>
          <p:cNvPr id="3" name="日付プレースホルダー 2"/>
          <p:cNvSpPr>
            <a:spLocks noGrp="1"/>
          </p:cNvSpPr>
          <p:nvPr>
            <p:ph type="dt" sz="quarter"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2015/1/26</a:t>
            </a:r>
            <a:endParaRPr kumimoji="1" lang="ja-JP" altLang="en-US"/>
          </a:p>
        </p:txBody>
      </p:sp>
      <p:sp>
        <p:nvSpPr>
          <p:cNvPr id="4" name="フッター プレースホルダー 3"/>
          <p:cNvSpPr>
            <a:spLocks noGrp="1"/>
          </p:cNvSpPr>
          <p:nvPr>
            <p:ph type="ftr" sz="quarter" idx="2"/>
          </p:nvPr>
        </p:nvSpPr>
        <p:spPr>
          <a:xfrm>
            <a:off x="1" y="9440647"/>
            <a:ext cx="2949786" cy="496967"/>
          </a:xfrm>
          <a:prstGeom prst="rect">
            <a:avLst/>
          </a:prstGeom>
        </p:spPr>
        <p:txBody>
          <a:bodyPr vert="horz" lIns="95690" tIns="47845" rIns="95690" bIns="47845" rtlCol="0" anchor="b"/>
          <a:lstStyle>
            <a:lvl1pPr algn="l">
              <a:defRPr sz="1300"/>
            </a:lvl1pPr>
          </a:lstStyle>
          <a:p>
            <a:r>
              <a:rPr kumimoji="1" lang="zh-TW" altLang="en-US" smtClean="0"/>
              <a:t>宮崎貴久子（健康情報学）</a:t>
            </a:r>
            <a:endParaRPr kumimoji="1" lang="ja-JP" altLang="en-US"/>
          </a:p>
        </p:txBody>
      </p:sp>
      <p:sp>
        <p:nvSpPr>
          <p:cNvPr id="5" name="スライド番号プレースホルダー 4"/>
          <p:cNvSpPr>
            <a:spLocks noGrp="1"/>
          </p:cNvSpPr>
          <p:nvPr>
            <p:ph type="sldNum" sz="quarter" idx="3"/>
          </p:nvPr>
        </p:nvSpPr>
        <p:spPr>
          <a:xfrm>
            <a:off x="3855839" y="9440647"/>
            <a:ext cx="2949786" cy="496967"/>
          </a:xfrm>
          <a:prstGeom prst="rect">
            <a:avLst/>
          </a:prstGeom>
        </p:spPr>
        <p:txBody>
          <a:bodyPr vert="horz" lIns="95690" tIns="47845" rIns="95690" bIns="47845" rtlCol="0" anchor="b"/>
          <a:lstStyle>
            <a:lvl1pPr algn="r">
              <a:defRPr sz="1300"/>
            </a:lvl1pPr>
          </a:lstStyle>
          <a:p>
            <a:fld id="{F46BF465-9D61-4AD8-81C1-8E3F2516A567}" type="slidenum">
              <a:rPr kumimoji="1" lang="ja-JP" altLang="en-US" smtClean="0"/>
              <a:pPr/>
              <a:t>‹#›</a:t>
            </a:fld>
            <a:endParaRPr kumimoji="1" lang="ja-JP" altLang="en-US"/>
          </a:p>
        </p:txBody>
      </p:sp>
    </p:spTree>
    <p:extLst>
      <p:ext uri="{BB962C8B-B14F-4D97-AF65-F5344CB8AC3E}">
        <p14:creationId xmlns:p14="http://schemas.microsoft.com/office/powerpoint/2010/main" val="316981234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r>
              <a:rPr kumimoji="1" lang="ja-JP" altLang="en-US" smtClean="0"/>
              <a:t>第</a:t>
            </a:r>
            <a:r>
              <a:rPr kumimoji="1" lang="en-US" altLang="ja-JP" smtClean="0"/>
              <a:t>6</a:t>
            </a:r>
            <a:r>
              <a:rPr kumimoji="1" lang="ja-JP" altLang="en-US" smtClean="0"/>
              <a:t>回研究公正教育小委員会</a:t>
            </a:r>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2015/1/26</a:t>
            </a:r>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5690" tIns="47845" rIns="95690" bIns="47845"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90" tIns="47845" rIns="95690" bIns="4784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6" cy="496967"/>
          </a:xfrm>
          <a:prstGeom prst="rect">
            <a:avLst/>
          </a:prstGeom>
        </p:spPr>
        <p:txBody>
          <a:bodyPr vert="horz" lIns="95690" tIns="47845" rIns="95690" bIns="47845" rtlCol="0" anchor="b"/>
          <a:lstStyle>
            <a:lvl1pPr algn="l">
              <a:defRPr sz="1300"/>
            </a:lvl1pPr>
          </a:lstStyle>
          <a:p>
            <a:r>
              <a:rPr kumimoji="1" lang="zh-TW" altLang="en-US" smtClean="0"/>
              <a:t>宮崎貴久子（健康情報学）</a:t>
            </a:r>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90" tIns="47845" rIns="95690" bIns="47845" rtlCol="0" anchor="b"/>
          <a:lstStyle>
            <a:lvl1pPr algn="r">
              <a:defRPr sz="1300"/>
            </a:lvl1pPr>
          </a:lstStyle>
          <a:p>
            <a:fld id="{E293806C-0084-4B07-A971-73623BF60395}" type="slidenum">
              <a:rPr kumimoji="1" lang="ja-JP" altLang="en-US" smtClean="0"/>
              <a:pPr/>
              <a:t>‹#›</a:t>
            </a:fld>
            <a:endParaRPr kumimoji="1" lang="ja-JP" altLang="en-US"/>
          </a:p>
        </p:txBody>
      </p:sp>
    </p:spTree>
    <p:extLst>
      <p:ext uri="{BB962C8B-B14F-4D97-AF65-F5344CB8AC3E}">
        <p14:creationId xmlns:p14="http://schemas.microsoft.com/office/powerpoint/2010/main" val="212061295"/>
      </p:ext>
    </p:extLst>
  </p:cSld>
  <p:clrMap bg1="lt1" tx1="dk1" bg2="lt2" tx2="dk2" accent1="accent1" accent2="accent2" accent3="accent3" accent4="accent4" accent5="accent5" accent6="accent6" hlink="hlink" folHlink="folHlink"/>
  <p:hf/>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93806C-0084-4B07-A971-73623BF60395}" type="slidenum">
              <a:rPr kumimoji="1" lang="ja-JP" altLang="en-US" smtClean="0"/>
              <a:pPr/>
              <a:t>1</a:t>
            </a:fld>
            <a:endParaRPr kumimoji="1" lang="ja-JP" altLang="en-US" dirty="0"/>
          </a:p>
        </p:txBody>
      </p:sp>
      <p:sp>
        <p:nvSpPr>
          <p:cNvPr id="5" name="日付プレースホルダー 4"/>
          <p:cNvSpPr>
            <a:spLocks noGrp="1"/>
          </p:cNvSpPr>
          <p:nvPr>
            <p:ph type="dt" idx="11"/>
          </p:nvPr>
        </p:nvSpPr>
        <p:spPr/>
        <p:txBody>
          <a:bodyPr/>
          <a:lstStyle/>
          <a:p>
            <a:r>
              <a:rPr kumimoji="1" lang="en-US" altLang="ja-JP" dirty="0" smtClean="0"/>
              <a:t>2015/1/26</a:t>
            </a:r>
            <a:endParaRPr kumimoji="1" lang="ja-JP" altLang="en-US" dirty="0"/>
          </a:p>
        </p:txBody>
      </p:sp>
      <p:sp>
        <p:nvSpPr>
          <p:cNvPr id="6" name="フッター プレースホルダー 5"/>
          <p:cNvSpPr>
            <a:spLocks noGrp="1"/>
          </p:cNvSpPr>
          <p:nvPr>
            <p:ph type="ftr" sz="quarter" idx="12"/>
          </p:nvPr>
        </p:nvSpPr>
        <p:spPr/>
        <p:txBody>
          <a:bodyPr/>
          <a:lstStyle/>
          <a:p>
            <a:r>
              <a:rPr kumimoji="1" lang="zh-TW" altLang="en-US" smtClean="0"/>
              <a:t>宮崎貴久子（健康情報学）</a:t>
            </a:r>
            <a:endParaRPr kumimoji="1" lang="ja-JP" altLang="en-US" dirty="0"/>
          </a:p>
        </p:txBody>
      </p:sp>
      <p:sp>
        <p:nvSpPr>
          <p:cNvPr id="7" name="ヘッダー プレースホルダー 6"/>
          <p:cNvSpPr>
            <a:spLocks noGrp="1"/>
          </p:cNvSpPr>
          <p:nvPr>
            <p:ph type="hdr" sz="quarter" idx="13"/>
          </p:nvPr>
        </p:nvSpPr>
        <p:spPr/>
        <p:txBody>
          <a:bodyPr/>
          <a:lstStyle/>
          <a:p>
            <a:r>
              <a:rPr kumimoji="1" lang="ja-JP" altLang="en-US" dirty="0" smtClean="0"/>
              <a:t>第</a:t>
            </a:r>
            <a:r>
              <a:rPr kumimoji="1" lang="en-US" altLang="ja-JP" dirty="0" smtClean="0"/>
              <a:t>6</a:t>
            </a:r>
            <a:r>
              <a:rPr kumimoji="1" lang="ja-JP" altLang="en-US" dirty="0" smtClean="0"/>
              <a:t>回研究公正教育小委員会</a:t>
            </a:r>
            <a:endParaRPr kumimoji="1" lang="ja-JP" altLang="en-US" dirty="0"/>
          </a:p>
        </p:txBody>
      </p:sp>
    </p:spTree>
    <p:extLst>
      <p:ext uri="{BB962C8B-B14F-4D97-AF65-F5344CB8AC3E}">
        <p14:creationId xmlns:p14="http://schemas.microsoft.com/office/powerpoint/2010/main" val="683614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596378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769374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205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543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284738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24805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kumimoji="1" lang="en-US" altLang="ja-JP" smtClean="0"/>
              <a:t>2014/6/13</a:t>
            </a:r>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9" name="スライド番号プレースホルダー 8"/>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3887803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kumimoji="1" lang="en-US" altLang="ja-JP" smtClean="0"/>
              <a:t>2014/6/13</a:t>
            </a:r>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219612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smtClean="0"/>
              <a:t>2014/6/13</a:t>
            </a:r>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95122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26376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13975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smtClean="0"/>
              <a:t>2014/6/13</a:t>
            </a:r>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726881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dirty="0" smtClean="0">
                <a:solidFill>
                  <a:srgbClr val="0070C0"/>
                </a:solidFill>
              </a:rPr>
              <a:t>京都大学大学院共通</a:t>
            </a:r>
            <a:r>
              <a:rPr kumimoji="1" lang="en-US" altLang="ja-JP" sz="3600" dirty="0" smtClean="0">
                <a:solidFill>
                  <a:srgbClr val="0070C0"/>
                </a:solidFill>
              </a:rPr>
              <a:t/>
            </a:r>
            <a:br>
              <a:rPr kumimoji="1" lang="en-US" altLang="ja-JP" sz="3600" dirty="0" smtClean="0">
                <a:solidFill>
                  <a:srgbClr val="0070C0"/>
                </a:solidFill>
              </a:rPr>
            </a:br>
            <a:r>
              <a:rPr kumimoji="1" lang="ja-JP" altLang="en-US" sz="4900" dirty="0" smtClean="0">
                <a:solidFill>
                  <a:srgbClr val="0070C0"/>
                </a:solidFill>
              </a:rPr>
              <a:t>研究</a:t>
            </a:r>
            <a:r>
              <a:rPr lang="ja-JP" altLang="en-US" sz="4900" dirty="0" smtClean="0">
                <a:solidFill>
                  <a:srgbClr val="0070C0"/>
                </a:solidFill>
              </a:rPr>
              <a:t>公正と</a:t>
            </a:r>
            <a:r>
              <a:rPr kumimoji="1" lang="ja-JP" altLang="en-US" sz="4900" dirty="0" smtClean="0">
                <a:solidFill>
                  <a:srgbClr val="0070C0"/>
                </a:solidFill>
              </a:rPr>
              <a:t>倫理</a:t>
            </a:r>
            <a:endParaRPr kumimoji="1" lang="ja-JP" altLang="en-US" sz="4900" dirty="0">
              <a:solidFill>
                <a:srgbClr val="0070C0"/>
              </a:solidFill>
            </a:endParaRPr>
          </a:p>
        </p:txBody>
      </p:sp>
      <p:sp>
        <p:nvSpPr>
          <p:cNvPr id="4" name="テキスト ボックス 3"/>
          <p:cNvSpPr txBox="1"/>
          <p:nvPr/>
        </p:nvSpPr>
        <p:spPr>
          <a:xfrm>
            <a:off x="3575450" y="548680"/>
            <a:ext cx="4968552" cy="461665"/>
          </a:xfrm>
          <a:prstGeom prst="rect">
            <a:avLst/>
          </a:prstGeom>
          <a:noFill/>
        </p:spPr>
        <p:txBody>
          <a:bodyPr wrap="square" rtlCol="0">
            <a:spAutoFit/>
          </a:bodyPr>
          <a:lstStyle/>
          <a:p>
            <a:pPr algn="r"/>
            <a:r>
              <a:rPr kumimoji="1" lang="en-US" altLang="ja-JP" sz="2400" dirty="0" smtClean="0"/>
              <a:t>2015</a:t>
            </a:r>
            <a:r>
              <a:rPr kumimoji="1" lang="ja-JP" altLang="en-US" sz="2400" dirty="0" smtClean="0"/>
              <a:t>年</a:t>
            </a:r>
            <a:r>
              <a:rPr kumimoji="1" lang="en-US" altLang="ja-JP" sz="2400" dirty="0" smtClean="0"/>
              <a:t>3</a:t>
            </a:r>
            <a:r>
              <a:rPr kumimoji="1" lang="ja-JP" altLang="en-US" sz="2400" dirty="0" smtClean="0"/>
              <a:t>月配布</a:t>
            </a:r>
            <a:endParaRPr kumimoji="1" lang="ja-JP" altLang="en-US" sz="2400" dirty="0"/>
          </a:p>
        </p:txBody>
      </p:sp>
      <p:sp>
        <p:nvSpPr>
          <p:cNvPr id="5" name="サブタイトル 2"/>
          <p:cNvSpPr txBox="1">
            <a:spLocks/>
          </p:cNvSpPr>
          <p:nvPr/>
        </p:nvSpPr>
        <p:spPr>
          <a:xfrm>
            <a:off x="1691680" y="4509120"/>
            <a:ext cx="6400800" cy="175260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r"/>
            <a:r>
              <a:rPr lang="ja-JP" altLang="en-US" sz="2400" dirty="0" smtClean="0">
                <a:solidFill>
                  <a:schemeClr val="tx1"/>
                </a:solidFill>
              </a:rPr>
              <a:t>京都大学研究公正教育小委員会</a:t>
            </a:r>
            <a:endParaRPr lang="en-US" altLang="ja-JP" sz="2400" dirty="0" smtClean="0">
              <a:solidFill>
                <a:schemeClr val="tx1"/>
              </a:solidFill>
            </a:endParaRPr>
          </a:p>
          <a:p>
            <a:pPr algn="r"/>
            <a:r>
              <a:rPr lang="ja-JP" altLang="en-US" sz="2400" dirty="0" smtClean="0">
                <a:solidFill>
                  <a:schemeClr val="tx1"/>
                </a:solidFill>
              </a:rPr>
              <a:t>担当委員：大学院医学研究科</a:t>
            </a:r>
            <a:endParaRPr lang="en-US" altLang="ja-JP" sz="2400" dirty="0" smtClean="0">
              <a:solidFill>
                <a:schemeClr val="tx1"/>
              </a:solidFill>
            </a:endParaRPr>
          </a:p>
          <a:p>
            <a:pPr algn="r"/>
            <a:r>
              <a:rPr lang="ja-JP" altLang="en-US" sz="2400" dirty="0" smtClean="0">
                <a:solidFill>
                  <a:schemeClr val="tx1"/>
                </a:solidFill>
              </a:rPr>
              <a:t>社会健康医学系専攻健康情報学分野</a:t>
            </a:r>
            <a:endParaRPr lang="en-US" altLang="ja-JP" sz="2400" dirty="0" smtClean="0">
              <a:solidFill>
                <a:schemeClr val="tx1"/>
              </a:solidFill>
            </a:endParaRPr>
          </a:p>
          <a:p>
            <a:pPr algn="r"/>
            <a:r>
              <a:rPr lang="ja-JP" altLang="en-US" sz="2400" dirty="0" smtClean="0">
                <a:solidFill>
                  <a:schemeClr val="tx1"/>
                </a:solidFill>
              </a:rPr>
              <a:t>宮崎　貴久子　　　中山　健夫</a:t>
            </a:r>
            <a:endParaRPr lang="ja-JP" altLang="en-US" sz="2400" dirty="0">
              <a:solidFill>
                <a:schemeClr val="tx1"/>
              </a:solidFill>
            </a:endParaRPr>
          </a:p>
        </p:txBody>
      </p:sp>
    </p:spTree>
    <p:extLst>
      <p:ext uri="{BB962C8B-B14F-4D97-AF65-F5344CB8AC3E}">
        <p14:creationId xmlns:p14="http://schemas.microsoft.com/office/powerpoint/2010/main" val="1345805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3333CC"/>
                </a:solidFill>
              </a:rPr>
              <a:t>参加者</a:t>
            </a:r>
            <a:r>
              <a:rPr lang="ja-JP" altLang="en-US" sz="3600" dirty="0" smtClean="0">
                <a:solidFill>
                  <a:srgbClr val="3333CC"/>
                </a:solidFill>
              </a:rPr>
              <a:t>保護（</a:t>
            </a:r>
            <a:r>
              <a:rPr lang="ja-JP" altLang="en-US" sz="3600" dirty="0">
                <a:solidFill>
                  <a:srgbClr val="3333CC"/>
                </a:solidFill>
              </a:rPr>
              <a:t>研究倫理</a:t>
            </a:r>
            <a:r>
              <a:rPr lang="ja-JP" altLang="en-US" sz="3600" dirty="0" smtClean="0">
                <a:solidFill>
                  <a:srgbClr val="3333CC"/>
                </a:solidFill>
              </a:rPr>
              <a:t>）</a:t>
            </a:r>
            <a:endParaRPr kumimoji="1" lang="ja-JP" altLang="en-US" sz="3600" dirty="0"/>
          </a:p>
        </p:txBody>
      </p:sp>
      <p:sp>
        <p:nvSpPr>
          <p:cNvPr id="3" name="コンテンツ プレースホルダー 2"/>
          <p:cNvSpPr>
            <a:spLocks noGrp="1"/>
          </p:cNvSpPr>
          <p:nvPr>
            <p:ph idx="1"/>
          </p:nvPr>
        </p:nvSpPr>
        <p:spPr>
          <a:xfrm>
            <a:off x="395536" y="1412776"/>
            <a:ext cx="8640960" cy="5445224"/>
          </a:xfrm>
        </p:spPr>
        <p:txBody>
          <a:bodyPr>
            <a:normAutofit fontScale="70000" lnSpcReduction="20000"/>
          </a:bodyPr>
          <a:lstStyle/>
          <a:p>
            <a:pPr marL="0" indent="0">
              <a:buNone/>
            </a:pPr>
            <a:r>
              <a:rPr lang="ja-JP" altLang="en-US" sz="3100" dirty="0" smtClean="0">
                <a:solidFill>
                  <a:schemeClr val="accent1"/>
                </a:solidFill>
              </a:rPr>
              <a:t>同意</a:t>
            </a:r>
            <a:r>
              <a:rPr lang="ja-JP" altLang="en-US" sz="3100" dirty="0">
                <a:solidFill>
                  <a:schemeClr val="accent1"/>
                </a:solidFill>
              </a:rPr>
              <a:t>取得</a:t>
            </a:r>
            <a:endParaRPr kumimoji="1" lang="en-US" altLang="ja-JP" sz="3100" dirty="0" smtClean="0">
              <a:solidFill>
                <a:schemeClr val="accent1"/>
              </a:solidFill>
            </a:endParaRPr>
          </a:p>
          <a:p>
            <a:pPr marL="0" indent="0">
              <a:buNone/>
            </a:pPr>
            <a:r>
              <a:rPr lang="en-US" altLang="ja-JP" sz="3100" dirty="0" smtClean="0"/>
              <a:t>OECD</a:t>
            </a:r>
            <a:r>
              <a:rPr lang="ja-JP" altLang="en-US" sz="3100" dirty="0" smtClean="0"/>
              <a:t>（</a:t>
            </a:r>
            <a:r>
              <a:rPr lang="en-US" altLang="ja-JP" sz="3100" dirty="0" err="1" smtClean="0">
                <a:solidFill>
                  <a:srgbClr val="C00000"/>
                </a:solidFill>
              </a:rPr>
              <a:t>O</a:t>
            </a:r>
            <a:r>
              <a:rPr lang="en-US" altLang="ja-JP" sz="3100" dirty="0" err="1" smtClean="0"/>
              <a:t>rganisation</a:t>
            </a:r>
            <a:r>
              <a:rPr lang="en-US" altLang="ja-JP" sz="3100" dirty="0" smtClean="0"/>
              <a:t> </a:t>
            </a:r>
            <a:r>
              <a:rPr lang="en-US" altLang="ja-JP" sz="3100" dirty="0"/>
              <a:t>for </a:t>
            </a:r>
            <a:r>
              <a:rPr lang="en-US" altLang="ja-JP" sz="3100" dirty="0">
                <a:solidFill>
                  <a:srgbClr val="C00000"/>
                </a:solidFill>
              </a:rPr>
              <a:t>E</a:t>
            </a:r>
            <a:r>
              <a:rPr lang="en-US" altLang="ja-JP" sz="3100" dirty="0"/>
              <a:t>conomic </a:t>
            </a:r>
            <a:r>
              <a:rPr lang="en-US" altLang="ja-JP" sz="3100" dirty="0" smtClean="0"/>
              <a:t>Co-operation</a:t>
            </a:r>
            <a:r>
              <a:rPr lang="ja-JP" altLang="en-US" sz="3100" dirty="0"/>
              <a:t> </a:t>
            </a:r>
            <a:r>
              <a:rPr lang="en-US" altLang="ja-JP" sz="3100" dirty="0" smtClean="0"/>
              <a:t>and </a:t>
            </a:r>
            <a:r>
              <a:rPr lang="en-US" altLang="ja-JP" sz="3100" dirty="0" smtClean="0">
                <a:solidFill>
                  <a:srgbClr val="C00000"/>
                </a:solidFill>
              </a:rPr>
              <a:t>D</a:t>
            </a:r>
            <a:r>
              <a:rPr lang="en-US" altLang="ja-JP" sz="3100" dirty="0" smtClean="0"/>
              <a:t>evelopment</a:t>
            </a:r>
          </a:p>
          <a:p>
            <a:pPr marL="0" indent="0">
              <a:buNone/>
            </a:pPr>
            <a:r>
              <a:rPr lang="ja-JP" altLang="en-US" sz="3100" dirty="0"/>
              <a:t>　</a:t>
            </a:r>
            <a:r>
              <a:rPr lang="ja-JP" altLang="en-US" sz="3100" dirty="0" smtClean="0"/>
              <a:t>：経済</a:t>
            </a:r>
            <a:r>
              <a:rPr lang="ja-JP" altLang="en-US" sz="3100" dirty="0"/>
              <a:t>協力開発</a:t>
            </a:r>
            <a:r>
              <a:rPr lang="ja-JP" altLang="en-US" sz="3100" dirty="0" smtClean="0"/>
              <a:t>機構）８原則（</a:t>
            </a:r>
            <a:r>
              <a:rPr lang="en-US" altLang="ja-JP" sz="3100" dirty="0" smtClean="0"/>
              <a:t>1980</a:t>
            </a:r>
            <a:r>
              <a:rPr lang="ja-JP" altLang="en-US" sz="3100" dirty="0" smtClean="0"/>
              <a:t>）</a:t>
            </a:r>
            <a:endParaRPr lang="en-US" altLang="ja-JP" sz="3100" dirty="0" smtClean="0"/>
          </a:p>
          <a:p>
            <a:pPr marL="0" indent="0">
              <a:buNone/>
            </a:pPr>
            <a:r>
              <a:rPr lang="en-US" altLang="ja-JP" sz="3100" dirty="0"/>
              <a:t> </a:t>
            </a:r>
            <a:r>
              <a:rPr lang="en-US" altLang="ja-JP" sz="3100" dirty="0" smtClean="0"/>
              <a:t>  </a:t>
            </a:r>
            <a:r>
              <a:rPr lang="ja-JP" altLang="en-US" sz="3100" dirty="0" smtClean="0"/>
              <a:t>⇒</a:t>
            </a:r>
            <a:r>
              <a:rPr kumimoji="1" lang="ja-JP" altLang="en-US" sz="3100" dirty="0" smtClean="0">
                <a:solidFill>
                  <a:srgbClr val="E55809"/>
                </a:solidFill>
              </a:rPr>
              <a:t>個人情報保護法（</a:t>
            </a:r>
            <a:r>
              <a:rPr kumimoji="1" lang="en-US" altLang="ja-JP" sz="3100" dirty="0" smtClean="0">
                <a:solidFill>
                  <a:srgbClr val="E55809"/>
                </a:solidFill>
              </a:rPr>
              <a:t>2005</a:t>
            </a:r>
            <a:r>
              <a:rPr kumimoji="1" lang="ja-JP" altLang="en-US" sz="3100" dirty="0" smtClean="0">
                <a:solidFill>
                  <a:srgbClr val="E55809"/>
                </a:solidFill>
              </a:rPr>
              <a:t>）</a:t>
            </a:r>
            <a:endParaRPr kumimoji="1" lang="en-US" altLang="ja-JP" sz="3100" dirty="0" smtClean="0">
              <a:solidFill>
                <a:srgbClr val="E55809"/>
              </a:solidFill>
            </a:endParaRPr>
          </a:p>
          <a:p>
            <a:pPr marL="0" indent="0">
              <a:buNone/>
            </a:pPr>
            <a:endParaRPr lang="en-US" altLang="ja-JP" sz="3100" dirty="0" smtClean="0"/>
          </a:p>
          <a:p>
            <a:pPr marL="0" indent="0">
              <a:buNone/>
            </a:pPr>
            <a:r>
              <a:rPr lang="ja-JP" altLang="en-US" sz="3100" dirty="0" smtClean="0">
                <a:solidFill>
                  <a:schemeClr val="accent1"/>
                </a:solidFill>
              </a:rPr>
              <a:t>参加者</a:t>
            </a:r>
            <a:r>
              <a:rPr lang="ja-JP" altLang="en-US" sz="3100" dirty="0">
                <a:solidFill>
                  <a:schemeClr val="accent1"/>
                </a:solidFill>
              </a:rPr>
              <a:t>保護</a:t>
            </a:r>
            <a:endParaRPr kumimoji="1" lang="en-US" altLang="ja-JP" sz="3100" dirty="0" smtClean="0">
              <a:solidFill>
                <a:schemeClr val="accent1"/>
              </a:solidFill>
            </a:endParaRPr>
          </a:p>
          <a:p>
            <a:pPr marL="0" indent="0">
              <a:buNone/>
            </a:pPr>
            <a:r>
              <a:rPr lang="ja-JP" altLang="en-US" sz="3100" dirty="0" smtClean="0">
                <a:solidFill>
                  <a:srgbClr val="DF630F"/>
                </a:solidFill>
              </a:rPr>
              <a:t>日本学術会議（</a:t>
            </a:r>
            <a:r>
              <a:rPr lang="en-US" altLang="ja-JP" sz="3100" dirty="0" smtClean="0">
                <a:solidFill>
                  <a:srgbClr val="DF630F"/>
                </a:solidFill>
              </a:rPr>
              <a:t>2013</a:t>
            </a:r>
            <a:r>
              <a:rPr lang="ja-JP" altLang="en-US" sz="3100" dirty="0" smtClean="0">
                <a:solidFill>
                  <a:srgbClr val="DF630F"/>
                </a:solidFill>
              </a:rPr>
              <a:t>）</a:t>
            </a:r>
            <a:endParaRPr lang="en-US" altLang="ja-JP" sz="3100" dirty="0" smtClean="0">
              <a:solidFill>
                <a:srgbClr val="DF630F"/>
              </a:solidFill>
            </a:endParaRPr>
          </a:p>
          <a:p>
            <a:pPr marL="0" indent="0">
              <a:buNone/>
            </a:pPr>
            <a:r>
              <a:rPr lang="ja-JP" altLang="en-US" sz="3100" dirty="0" smtClean="0"/>
              <a:t>　科</a:t>
            </a:r>
            <a:r>
              <a:rPr lang="ja-JP" altLang="en-US" sz="3100" dirty="0"/>
              <a:t>学者は、研究への協力者の人格、人権を尊重し、福利に</a:t>
            </a:r>
            <a:r>
              <a:rPr lang="ja-JP" altLang="en-US" sz="3100" dirty="0" smtClean="0"/>
              <a:t>配慮　</a:t>
            </a:r>
            <a:endParaRPr lang="en-US" altLang="ja-JP" sz="3100" dirty="0" smtClean="0"/>
          </a:p>
          <a:p>
            <a:pPr marL="0" indent="0">
              <a:buNone/>
            </a:pPr>
            <a:r>
              <a:rPr lang="ja-JP" altLang="en-US" sz="3100" dirty="0" smtClean="0"/>
              <a:t>　する</a:t>
            </a:r>
            <a:r>
              <a:rPr lang="ja-JP" altLang="en-US" sz="3100" dirty="0"/>
              <a:t>。動物などに対しては、真摯な</a:t>
            </a:r>
            <a:r>
              <a:rPr lang="ja-JP" altLang="en-US" sz="3100" dirty="0" smtClean="0"/>
              <a:t>態度</a:t>
            </a:r>
            <a:r>
              <a:rPr lang="ja-JP" altLang="en-US" sz="3100" dirty="0"/>
              <a:t>でこれを</a:t>
            </a:r>
            <a:r>
              <a:rPr lang="ja-JP" altLang="en-US" sz="3100" dirty="0" smtClean="0"/>
              <a:t>扱う</a:t>
            </a:r>
            <a:endParaRPr lang="en-US" altLang="ja-JP" sz="3100" dirty="0" smtClean="0"/>
          </a:p>
          <a:p>
            <a:pPr marL="0" indent="0">
              <a:buNone/>
            </a:pPr>
            <a:r>
              <a:rPr lang="ja-JP" altLang="en-US" sz="3100" dirty="0" smtClean="0">
                <a:solidFill>
                  <a:srgbClr val="E55809"/>
                </a:solidFill>
              </a:rPr>
              <a:t>ヘルシンキ宣言（</a:t>
            </a:r>
            <a:r>
              <a:rPr lang="en-US" altLang="ja-JP" sz="3100" dirty="0" smtClean="0">
                <a:solidFill>
                  <a:srgbClr val="E55809"/>
                </a:solidFill>
              </a:rPr>
              <a:t>1964 </a:t>
            </a:r>
            <a:r>
              <a:rPr lang="ja-JP" altLang="en-US" sz="3100" dirty="0" smtClean="0">
                <a:solidFill>
                  <a:srgbClr val="E55809"/>
                </a:solidFill>
              </a:rPr>
              <a:t>世界医師会、　</a:t>
            </a:r>
            <a:r>
              <a:rPr lang="en-US" altLang="ja-JP" sz="3100" dirty="0" smtClean="0">
                <a:solidFill>
                  <a:srgbClr val="E55809"/>
                </a:solidFill>
              </a:rPr>
              <a:t>2013 </a:t>
            </a:r>
            <a:r>
              <a:rPr lang="ja-JP" altLang="en-US" sz="3100" dirty="0" smtClean="0">
                <a:solidFill>
                  <a:srgbClr val="E55809"/>
                </a:solidFill>
              </a:rPr>
              <a:t>ブラジル・フォルタレザ改訂）</a:t>
            </a:r>
            <a:endParaRPr lang="en-US" altLang="ja-JP" sz="3100" dirty="0" smtClean="0">
              <a:solidFill>
                <a:srgbClr val="E55809"/>
              </a:solidFill>
            </a:endParaRPr>
          </a:p>
          <a:p>
            <a:pPr marL="0" indent="0">
              <a:buNone/>
            </a:pPr>
            <a:r>
              <a:rPr lang="ja-JP" altLang="en-US" sz="3100" dirty="0" smtClean="0"/>
              <a:t>　：ヒトを対象とした医学研究の倫理原則</a:t>
            </a:r>
            <a:endParaRPr lang="en-US" altLang="ja-JP" sz="3100" dirty="0"/>
          </a:p>
          <a:p>
            <a:pPr marL="0" indent="0">
              <a:buNone/>
            </a:pPr>
            <a:r>
              <a:rPr lang="ja-JP" altLang="en-US" sz="3100" dirty="0" smtClean="0">
                <a:solidFill>
                  <a:srgbClr val="DF630F"/>
                </a:solidFill>
              </a:rPr>
              <a:t>文部科学省・厚生労働省</a:t>
            </a:r>
            <a:endParaRPr lang="en-US" altLang="ja-JP" sz="3100" dirty="0" smtClean="0">
              <a:solidFill>
                <a:srgbClr val="DF630F"/>
              </a:solidFill>
            </a:endParaRPr>
          </a:p>
          <a:p>
            <a:pPr marL="0" indent="0">
              <a:buNone/>
            </a:pPr>
            <a:r>
              <a:rPr lang="ja-JP" altLang="en-US" sz="3100" dirty="0" smtClean="0"/>
              <a:t>　人を対象とする医学系研究に関する倫理指針（</a:t>
            </a:r>
            <a:r>
              <a:rPr lang="en-US" altLang="ja-JP" sz="3100" dirty="0" smtClean="0"/>
              <a:t>2015</a:t>
            </a:r>
            <a:r>
              <a:rPr lang="ja-JP" altLang="en-US" sz="3100" dirty="0" smtClean="0"/>
              <a:t>）</a:t>
            </a:r>
            <a:br>
              <a:rPr lang="ja-JP" altLang="en-US" sz="3100" dirty="0" smtClean="0"/>
            </a:br>
            <a:endParaRPr lang="ja-JP" altLang="en-US" sz="3100" dirty="0" smtClean="0"/>
          </a:p>
          <a:p>
            <a:pPr marL="0" indent="0">
              <a:buNone/>
            </a:pPr>
            <a:r>
              <a:rPr lang="ja-JP" altLang="en-US" sz="2300" dirty="0" smtClean="0"/>
              <a:t>（</a:t>
            </a:r>
            <a:r>
              <a:rPr lang="en-US" altLang="ja-JP" sz="2300" dirty="0" smtClean="0"/>
              <a:t>http</a:t>
            </a:r>
            <a:r>
              <a:rPr lang="en-US" altLang="ja-JP" sz="2300" dirty="0"/>
              <a:t>://</a:t>
            </a:r>
            <a:r>
              <a:rPr lang="en-US" altLang="ja-JP" sz="2300" dirty="0" smtClean="0"/>
              <a:t>www.scj.go.jp/ja/scj/kihan/index.html</a:t>
            </a:r>
            <a:r>
              <a:rPr lang="ja-JP" altLang="en-US" sz="2300" dirty="0" smtClean="0"/>
              <a:t>）</a:t>
            </a:r>
            <a:endParaRPr lang="en-US" altLang="ja-JP" sz="2300" dirty="0" smtClean="0"/>
          </a:p>
          <a:p>
            <a:pPr marL="0" indent="0">
              <a:buNone/>
            </a:pPr>
            <a:r>
              <a:rPr lang="ja-JP" altLang="en-US" sz="2300" dirty="0" smtClean="0"/>
              <a:t>（</a:t>
            </a:r>
            <a:r>
              <a:rPr lang="en-US" altLang="ja-JP" sz="2300" dirty="0" smtClean="0"/>
              <a:t>http</a:t>
            </a:r>
            <a:r>
              <a:rPr lang="en-US" altLang="ja-JP" sz="2300" dirty="0"/>
              <a:t>://</a:t>
            </a:r>
            <a:r>
              <a:rPr lang="en-US" altLang="ja-JP" sz="2300" dirty="0" smtClean="0"/>
              <a:t>www.lifescience.mext.go.jp/files/pdf/n1443_01.pdf</a:t>
            </a:r>
            <a:r>
              <a:rPr lang="ja-JP" altLang="en-US" sz="2300" dirty="0" smtClean="0"/>
              <a:t>）</a:t>
            </a:r>
            <a:endParaRPr kumimoji="1" lang="en-US" altLang="ja-JP" sz="23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10</a:t>
            </a:fld>
            <a:endParaRPr kumimoji="1" lang="ja-JP" altLang="en-US" dirty="0"/>
          </a:p>
        </p:txBody>
      </p:sp>
    </p:spTree>
    <p:extLst>
      <p:ext uri="{BB962C8B-B14F-4D97-AF65-F5344CB8AC3E}">
        <p14:creationId xmlns:p14="http://schemas.microsoft.com/office/powerpoint/2010/main" val="345890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3333CC"/>
                </a:solidFill>
              </a:rPr>
              <a:t>参加者</a:t>
            </a:r>
            <a:r>
              <a:rPr lang="ja-JP" altLang="en-US" sz="3600" dirty="0" smtClean="0">
                <a:solidFill>
                  <a:srgbClr val="3333CC"/>
                </a:solidFill>
              </a:rPr>
              <a:t>保護（</a:t>
            </a:r>
            <a:r>
              <a:rPr lang="ja-JP" altLang="en-US" sz="3600" dirty="0">
                <a:solidFill>
                  <a:srgbClr val="3333CC"/>
                </a:solidFill>
              </a:rPr>
              <a:t>研究倫理</a:t>
            </a:r>
            <a:r>
              <a:rPr lang="ja-JP" altLang="en-US" sz="3600" dirty="0" smtClean="0">
                <a:solidFill>
                  <a:srgbClr val="3333CC"/>
                </a:solidFill>
              </a:rPr>
              <a:t>）</a:t>
            </a:r>
            <a:endParaRPr kumimoji="1" lang="ja-JP" altLang="en-US" sz="3600" dirty="0"/>
          </a:p>
        </p:txBody>
      </p:sp>
      <p:sp>
        <p:nvSpPr>
          <p:cNvPr id="3" name="コンテンツ プレースホルダー 2"/>
          <p:cNvSpPr>
            <a:spLocks noGrp="1"/>
          </p:cNvSpPr>
          <p:nvPr>
            <p:ph idx="1"/>
          </p:nvPr>
        </p:nvSpPr>
        <p:spPr>
          <a:xfrm>
            <a:off x="611560" y="1556792"/>
            <a:ext cx="8640960" cy="4525963"/>
          </a:xfrm>
        </p:spPr>
        <p:txBody>
          <a:bodyPr>
            <a:normAutofit fontScale="92500" lnSpcReduction="10000"/>
          </a:bodyPr>
          <a:lstStyle/>
          <a:p>
            <a:pPr marL="0" indent="0">
              <a:buNone/>
            </a:pPr>
            <a:r>
              <a:rPr lang="en-US" altLang="ja-JP" sz="2800" dirty="0">
                <a:solidFill>
                  <a:srgbClr val="E55809"/>
                </a:solidFill>
              </a:rPr>
              <a:t>〈</a:t>
            </a:r>
            <a:r>
              <a:rPr lang="ja-JP" altLang="en-US" sz="2800" dirty="0">
                <a:solidFill>
                  <a:srgbClr val="E55809"/>
                </a:solidFill>
              </a:rPr>
              <a:t>対策</a:t>
            </a:r>
            <a:r>
              <a:rPr lang="en-US" altLang="ja-JP" sz="2800" dirty="0" smtClean="0">
                <a:solidFill>
                  <a:srgbClr val="E55809"/>
                </a:solidFill>
              </a:rPr>
              <a:t>〉</a:t>
            </a:r>
          </a:p>
          <a:p>
            <a:pPr marL="0" indent="0">
              <a:buNone/>
            </a:pPr>
            <a:r>
              <a:rPr lang="ja-JP" altLang="en-US" sz="2800" dirty="0" smtClean="0">
                <a:solidFill>
                  <a:srgbClr val="0070C0"/>
                </a:solidFill>
              </a:rPr>
              <a:t>参加者</a:t>
            </a:r>
            <a:r>
              <a:rPr lang="ja-JP" altLang="en-US" sz="2800" dirty="0">
                <a:solidFill>
                  <a:srgbClr val="0070C0"/>
                </a:solidFill>
              </a:rPr>
              <a:t>保護</a:t>
            </a:r>
            <a:endParaRPr lang="en-US" altLang="ja-JP" sz="2800" dirty="0">
              <a:solidFill>
                <a:srgbClr val="0070C0"/>
              </a:solidFill>
            </a:endParaRPr>
          </a:p>
          <a:p>
            <a:pPr marL="0" indent="0">
              <a:buNone/>
            </a:pPr>
            <a:r>
              <a:rPr lang="ja-JP" altLang="en-US" sz="2800" dirty="0" smtClean="0"/>
              <a:t>研究計画書を</a:t>
            </a:r>
            <a:r>
              <a:rPr lang="ja-JP" altLang="en-US" sz="2800" dirty="0" smtClean="0">
                <a:solidFill>
                  <a:srgbClr val="E55809"/>
                </a:solidFill>
              </a:rPr>
              <a:t>倫理委員会</a:t>
            </a:r>
            <a:r>
              <a:rPr lang="ja-JP" altLang="en-US" sz="2800" dirty="0" smtClean="0"/>
              <a:t>へ申請し、承認を得る</a:t>
            </a:r>
            <a:endParaRPr lang="en-US" altLang="ja-JP" sz="2800" dirty="0" smtClean="0"/>
          </a:p>
          <a:p>
            <a:pPr marL="0" indent="0">
              <a:buNone/>
            </a:pPr>
            <a:r>
              <a:rPr kumimoji="1" lang="ja-JP" altLang="en-US" sz="2800" dirty="0" smtClean="0"/>
              <a:t>←研究計画書に第三者の目を通す</a:t>
            </a:r>
            <a:endParaRPr kumimoji="1" lang="en-US" altLang="ja-JP" sz="2800" dirty="0" smtClean="0"/>
          </a:p>
          <a:p>
            <a:pPr marL="0" indent="0">
              <a:buNone/>
            </a:pPr>
            <a:r>
              <a:rPr lang="ja-JP" altLang="en-US" sz="2800" dirty="0" smtClean="0"/>
              <a:t>　</a:t>
            </a:r>
            <a:endParaRPr kumimoji="1" lang="en-US" altLang="ja-JP" sz="1600" dirty="0" smtClean="0"/>
          </a:p>
          <a:p>
            <a:pPr marL="0" indent="0">
              <a:buNone/>
            </a:pPr>
            <a:r>
              <a:rPr lang="ja-JP" altLang="en-US" sz="2800" dirty="0" smtClean="0">
                <a:solidFill>
                  <a:srgbClr val="0070C0"/>
                </a:solidFill>
              </a:rPr>
              <a:t>分析方法</a:t>
            </a:r>
            <a:endParaRPr lang="en-US" altLang="ja-JP" sz="2800" dirty="0" smtClean="0">
              <a:solidFill>
                <a:srgbClr val="0070C0"/>
              </a:solidFill>
            </a:endParaRPr>
          </a:p>
          <a:p>
            <a:pPr marL="0" indent="0">
              <a:buNone/>
            </a:pPr>
            <a:r>
              <a:rPr lang="ja-JP" altLang="en-US" sz="2800" dirty="0"/>
              <a:t>研究計画書</a:t>
            </a:r>
            <a:r>
              <a:rPr lang="ja-JP" altLang="en-US" sz="2800" dirty="0" smtClean="0"/>
              <a:t>に</a:t>
            </a:r>
            <a:r>
              <a:rPr lang="ja-JP" altLang="en-US" sz="2800" dirty="0" smtClean="0">
                <a:solidFill>
                  <a:srgbClr val="E55809"/>
                </a:solidFill>
              </a:rPr>
              <a:t>解析計画</a:t>
            </a:r>
            <a:r>
              <a:rPr lang="ja-JP" altLang="en-US" sz="2800" dirty="0" smtClean="0"/>
              <a:t>を明記</a:t>
            </a:r>
            <a:endParaRPr lang="en-US" altLang="ja-JP" sz="2800" dirty="0" smtClean="0"/>
          </a:p>
          <a:p>
            <a:pPr marL="0" indent="0">
              <a:buNone/>
            </a:pPr>
            <a:r>
              <a:rPr kumimoji="1" lang="ja-JP" altLang="en-US" sz="2800" dirty="0" smtClean="0"/>
              <a:t>研究デザイン（観察研究など）によっては、データ収集後、　</a:t>
            </a:r>
            <a:endParaRPr kumimoji="1" lang="en-US" altLang="ja-JP" sz="2800" dirty="0" smtClean="0"/>
          </a:p>
          <a:p>
            <a:pPr marL="0" indent="0">
              <a:buNone/>
            </a:pPr>
            <a:r>
              <a:rPr kumimoji="1" lang="ja-JP" altLang="en-US" sz="2800" dirty="0" smtClean="0"/>
              <a:t>分析に着手する前に</a:t>
            </a:r>
            <a:r>
              <a:rPr kumimoji="1" lang="ja-JP" altLang="en-US" sz="2800" dirty="0" smtClean="0">
                <a:solidFill>
                  <a:srgbClr val="E55809"/>
                </a:solidFill>
              </a:rPr>
              <a:t>解析計画書</a:t>
            </a:r>
            <a:r>
              <a:rPr kumimoji="1" lang="ja-JP" altLang="en-US" sz="2800" dirty="0" smtClean="0"/>
              <a:t>を作成</a:t>
            </a:r>
            <a:endParaRPr kumimoji="1" lang="en-US" altLang="ja-JP" sz="2800" dirty="0" smtClean="0"/>
          </a:p>
          <a:p>
            <a:pPr marL="0" indent="0">
              <a:buNone/>
            </a:pPr>
            <a:r>
              <a:rPr lang="ja-JP" altLang="en-US" sz="2800" dirty="0" smtClean="0"/>
              <a:t>分析手順を</a:t>
            </a:r>
            <a:r>
              <a:rPr lang="ja-JP" altLang="en-US" sz="2800" dirty="0" smtClean="0">
                <a:solidFill>
                  <a:srgbClr val="E55809"/>
                </a:solidFill>
              </a:rPr>
              <a:t>研究ノート</a:t>
            </a:r>
            <a:r>
              <a:rPr lang="ja-JP" altLang="en-US" sz="2800" dirty="0" smtClean="0"/>
              <a:t>に記載</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11</a:t>
            </a:fld>
            <a:endParaRPr kumimoji="1" lang="ja-JP" altLang="en-US"/>
          </a:p>
        </p:txBody>
      </p:sp>
    </p:spTree>
    <p:extLst>
      <p:ext uri="{BB962C8B-B14F-4D97-AF65-F5344CB8AC3E}">
        <p14:creationId xmlns:p14="http://schemas.microsoft.com/office/powerpoint/2010/main" val="388790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82241312"/>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bg1">
                              <a:lumMod val="85000"/>
                            </a:schemeClr>
                          </a:solidFill>
                        </a:rPr>
                        <a:t>非倫理的な</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研究デザイン</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改ざん</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不適切な</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著者資格</a:t>
                      </a:r>
                      <a:r>
                        <a:rPr kumimoji="1" lang="en-US" altLang="ja-JP" dirty="0" smtClean="0">
                          <a:solidFill>
                            <a:schemeClr val="bg1">
                              <a:lumMod val="85000"/>
                            </a:schemeClr>
                          </a:solidFill>
                        </a:rPr>
                        <a:t>Authorship </a:t>
                      </a:r>
                    </a:p>
                    <a:p>
                      <a:endParaRPr kumimoji="1" lang="ja-JP" altLang="en-US" dirty="0">
                        <a:solidFill>
                          <a:schemeClr val="bg1">
                            <a:lumMod val="85000"/>
                          </a:schemeClr>
                        </a:solidFill>
                      </a:endParaRPr>
                    </a:p>
                  </a:txBody>
                  <a:tcPr/>
                </a:tc>
                <a:tc>
                  <a:txBody>
                    <a:bodyPr/>
                    <a:lstStyle/>
                    <a:p>
                      <a:r>
                        <a:rPr kumimoji="1" lang="ja-JP" altLang="en-US" dirty="0" smtClean="0">
                          <a:solidFill>
                            <a:schemeClr val="bg1">
                              <a:lumMod val="85000"/>
                            </a:schemeClr>
                          </a:solidFill>
                        </a:rPr>
                        <a:t>細切れ出版・サラミ科学</a:t>
                      </a:r>
                      <a:endParaRPr kumimoji="1" lang="en-US" altLang="ja-JP" dirty="0" smtClean="0">
                        <a:solidFill>
                          <a:schemeClr val="bg1">
                            <a:lumMod val="85000"/>
                          </a:schemeClr>
                        </a:solidFill>
                      </a:endParaRPr>
                    </a:p>
                    <a:p>
                      <a:r>
                        <a:rPr lang="en-US" altLang="ja-JP" sz="1400" dirty="0" smtClean="0">
                          <a:solidFill>
                            <a:schemeClr val="bg1">
                              <a:lumMod val="85000"/>
                            </a:schemeClr>
                          </a:solidFill>
                        </a:rPr>
                        <a:t>Divided publication</a:t>
                      </a:r>
                    </a:p>
                    <a:p>
                      <a:r>
                        <a:rPr lang="en-US" altLang="ja-JP" sz="1400" dirty="0" smtClean="0">
                          <a:solidFill>
                            <a:schemeClr val="bg1">
                              <a:lumMod val="85000"/>
                            </a:schemeClr>
                          </a:solidFill>
                        </a:rPr>
                        <a:t>Salami science</a:t>
                      </a:r>
                      <a:r>
                        <a:rPr kumimoji="1" lang="en-US" altLang="ja-JP" sz="1200" dirty="0" smtClean="0">
                          <a:solidFill>
                            <a:schemeClr val="bg1">
                              <a:lumMod val="85000"/>
                            </a:schemeClr>
                          </a:solidFill>
                        </a:rPr>
                        <a:t/>
                      </a:r>
                      <a:br>
                        <a:rPr kumimoji="1" lang="en-US" altLang="ja-JP" sz="1200" dirty="0" smtClean="0">
                          <a:solidFill>
                            <a:schemeClr val="bg1">
                              <a:lumMod val="85000"/>
                            </a:schemeClr>
                          </a:solidFill>
                        </a:rPr>
                      </a:br>
                      <a:endParaRPr kumimoji="1" lang="ja-JP" altLang="en-US" sz="1200" dirty="0">
                        <a:solidFill>
                          <a:schemeClr val="bg1">
                            <a:lumMod val="85000"/>
                          </a:schemeClr>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参加者の</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同意取得なし</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捏造</a:t>
                      </a: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盗用</a:t>
                      </a:r>
                      <a:endParaRPr kumimoji="1" lang="en-US" altLang="ja-JP" dirty="0" smtClean="0"/>
                    </a:p>
                    <a:p>
                      <a:pPr algn="ctr"/>
                      <a:r>
                        <a:rPr kumimoji="1" lang="ja-JP" altLang="en-US" dirty="0" smtClean="0"/>
                        <a:t>　</a:t>
                      </a:r>
                      <a:r>
                        <a:rPr kumimoji="1" lang="en-US" altLang="ja-JP" dirty="0" smtClean="0">
                          <a:solidFill>
                            <a:srgbClr val="C00000"/>
                          </a:solidFill>
                        </a:rPr>
                        <a:t>P</a:t>
                      </a:r>
                      <a:r>
                        <a:rPr kumimoji="1" lang="ja-JP" altLang="en-US" dirty="0" err="1" smtClean="0"/>
                        <a:t>ｌ</a:t>
                      </a:r>
                      <a:r>
                        <a:rPr kumimoji="1" lang="en-US" altLang="ja-JP" dirty="0" err="1" smtClean="0"/>
                        <a:t>agiarism</a:t>
                      </a:r>
                      <a:endParaRPr kumimoji="1" lang="ja-JP" altLang="en-US" dirty="0" smtClean="0"/>
                    </a:p>
                    <a:p>
                      <a:endParaRPr kumimoji="1" lang="ja-JP" altLang="en-US" dirty="0"/>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重複出版</a:t>
                      </a:r>
                      <a:endParaRPr kumimoji="1" lang="en-US" altLang="ja-JP" dirty="0" smtClean="0">
                        <a:solidFill>
                          <a:schemeClr val="bg1">
                            <a:lumMod val="85000"/>
                          </a:schemeClr>
                        </a:solidFill>
                      </a:endParaRPr>
                    </a:p>
                    <a:p>
                      <a:pPr algn="ctr"/>
                      <a:r>
                        <a:rPr kumimoji="1" lang="en-US" altLang="ja-JP" dirty="0" smtClean="0">
                          <a:solidFill>
                            <a:schemeClr val="bg1">
                              <a:lumMod val="85000"/>
                            </a:schemeClr>
                          </a:solidFill>
                        </a:rPr>
                        <a:t>Overlapping</a:t>
                      </a:r>
                      <a:r>
                        <a:rPr kumimoji="1" lang="ja-JP" altLang="en-US" dirty="0" smtClean="0">
                          <a:solidFill>
                            <a:schemeClr val="bg1">
                              <a:lumMod val="85000"/>
                            </a:schemeClr>
                          </a:solidFill>
                        </a:rPr>
                        <a:t>　</a:t>
                      </a:r>
                      <a:r>
                        <a:rPr kumimoji="1" lang="en-US" altLang="ja-JP" dirty="0" smtClean="0">
                          <a:solidFill>
                            <a:schemeClr val="bg1">
                              <a:lumMod val="85000"/>
                            </a:schemeClr>
                          </a:solidFill>
                        </a:rPr>
                        <a:t>publication</a:t>
                      </a:r>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r>
                        <a:rPr kumimoji="1" lang="ja-JP" altLang="en-US" dirty="0" smtClean="0">
                          <a:solidFill>
                            <a:schemeClr val="bg1">
                              <a:lumMod val="85000"/>
                            </a:schemeClr>
                          </a:solidFill>
                        </a:rPr>
                        <a:t>選択的報告・</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出版しない</a:t>
                      </a:r>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ja-JP" altLang="en-US" sz="2000" b="1" dirty="0" smtClean="0">
                          <a:solidFill>
                            <a:schemeClr val="bg1">
                              <a:lumMod val="85000"/>
                            </a:schemeClr>
                          </a:solidFill>
                        </a:rPr>
                        <a:t>参加者保護</a:t>
                      </a:r>
                      <a:endParaRPr kumimoji="1" lang="en-US" altLang="ja-JP" sz="2000" b="1" dirty="0" smtClean="0">
                        <a:solidFill>
                          <a:schemeClr val="bg1">
                            <a:lumMod val="85000"/>
                          </a:schemeClr>
                        </a:solidFill>
                      </a:endParaRPr>
                    </a:p>
                    <a:p>
                      <a:pPr algn="ctr"/>
                      <a:r>
                        <a:rPr kumimoji="1" lang="ja-JP" altLang="en-US" sz="2000" b="1" dirty="0" smtClean="0">
                          <a:solidFill>
                            <a:schemeClr val="bg1">
                              <a:lumMod val="85000"/>
                            </a:schemeClr>
                          </a:solidFill>
                        </a:rPr>
                        <a:t>（研究倫理）</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rgbClr val="C00000"/>
                          </a:solidFill>
                        </a:rPr>
                        <a:t>科学的な不正行為</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bg1">
                              <a:lumMod val="85000"/>
                            </a:schemeClr>
                          </a:solidFill>
                        </a:rPr>
                        <a:t>出版の倫理</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12</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748714" y="1484784"/>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2095978" y="1477994"/>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3779912"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123728"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C00000"/>
                </a:solidFill>
              </a:rPr>
              <a:t>科学的な不正</a:t>
            </a:r>
            <a:r>
              <a:rPr lang="ja-JP" altLang="en-US" sz="3600" dirty="0" smtClean="0">
                <a:solidFill>
                  <a:srgbClr val="C00000"/>
                </a:solidFill>
              </a:rPr>
              <a:t>行為</a:t>
            </a:r>
            <a:endParaRPr kumimoji="1" lang="ja-JP" altLang="en-US" sz="3600" dirty="0"/>
          </a:p>
        </p:txBody>
      </p:sp>
      <p:sp>
        <p:nvSpPr>
          <p:cNvPr id="3" name="コンテンツ プレースホルダー 2"/>
          <p:cNvSpPr>
            <a:spLocks noGrp="1"/>
          </p:cNvSpPr>
          <p:nvPr>
            <p:ph idx="1"/>
          </p:nvPr>
        </p:nvSpPr>
        <p:spPr>
          <a:xfrm>
            <a:off x="467544" y="2420888"/>
            <a:ext cx="8229600" cy="3644532"/>
          </a:xfrm>
        </p:spPr>
        <p:txBody>
          <a:bodyPr>
            <a:normAutofit fontScale="85000" lnSpcReduction="20000"/>
          </a:bodyPr>
          <a:lstStyle/>
          <a:p>
            <a:pPr marL="0" indent="0">
              <a:buNone/>
            </a:pPr>
            <a:r>
              <a:rPr lang="ja-JP" altLang="en-US" dirty="0"/>
              <a:t>　</a:t>
            </a:r>
            <a:r>
              <a:rPr lang="ja-JP" altLang="en-US" sz="3300" dirty="0" smtClean="0"/>
              <a:t>捏造　 （</a:t>
            </a:r>
            <a:r>
              <a:rPr lang="en-US" altLang="ja-JP" sz="3300" dirty="0" smtClean="0">
                <a:solidFill>
                  <a:srgbClr val="C00000"/>
                </a:solidFill>
              </a:rPr>
              <a:t>F</a:t>
            </a:r>
            <a:r>
              <a:rPr lang="en-US" altLang="ja-JP" sz="3300" dirty="0" smtClean="0"/>
              <a:t>abrication</a:t>
            </a:r>
            <a:r>
              <a:rPr lang="ja-JP" altLang="en-US" sz="3300" dirty="0" smtClean="0"/>
              <a:t>）</a:t>
            </a:r>
            <a:endParaRPr lang="en-US" altLang="ja-JP" sz="3300" dirty="0" smtClean="0"/>
          </a:p>
          <a:p>
            <a:pPr marL="0" indent="0">
              <a:buNone/>
            </a:pPr>
            <a:r>
              <a:rPr lang="ja-JP" altLang="en-US" dirty="0" smtClean="0"/>
              <a:t>        </a:t>
            </a:r>
            <a:r>
              <a:rPr lang="ja-JP" altLang="en-US" sz="2800" dirty="0" smtClean="0"/>
              <a:t>存在</a:t>
            </a:r>
            <a:r>
              <a:rPr lang="ja-JP" altLang="en-US" sz="2800" dirty="0"/>
              <a:t>しないデータ、研究</a:t>
            </a:r>
            <a:r>
              <a:rPr lang="ja-JP" altLang="en-US" sz="2800" dirty="0" smtClean="0"/>
              <a:t>結果の作成</a:t>
            </a:r>
            <a:endParaRPr lang="en-US" altLang="ja-JP" sz="2800" dirty="0" smtClean="0"/>
          </a:p>
          <a:p>
            <a:pPr marL="0" indent="0">
              <a:buNone/>
            </a:pPr>
            <a:r>
              <a:rPr kumimoji="1" lang="ja-JP" altLang="en-US" dirty="0"/>
              <a:t>　</a:t>
            </a:r>
            <a:r>
              <a:rPr kumimoji="1" lang="ja-JP" altLang="en-US" sz="3300" dirty="0" smtClean="0"/>
              <a:t>改ざん（</a:t>
            </a:r>
            <a:r>
              <a:rPr lang="en-US" altLang="ja-JP" sz="3300" dirty="0" smtClean="0">
                <a:solidFill>
                  <a:srgbClr val="C00000"/>
                </a:solidFill>
              </a:rPr>
              <a:t>F</a:t>
            </a:r>
            <a:r>
              <a:rPr lang="en-US" altLang="ja-JP" sz="3300" dirty="0" smtClean="0"/>
              <a:t>alsification</a:t>
            </a:r>
            <a:r>
              <a:rPr lang="ja-JP" altLang="en-US" sz="3300" dirty="0" smtClean="0"/>
              <a:t>）</a:t>
            </a:r>
            <a:endParaRPr lang="en-US" altLang="ja-JP" sz="3300" dirty="0" smtClean="0"/>
          </a:p>
          <a:p>
            <a:pPr marL="0" indent="0">
              <a:buNone/>
            </a:pPr>
            <a:r>
              <a:rPr kumimoji="1" lang="ja-JP" altLang="en-US" dirty="0"/>
              <a:t>　</a:t>
            </a:r>
            <a:r>
              <a:rPr kumimoji="1" lang="ja-JP" altLang="en-US" dirty="0" smtClean="0"/>
              <a:t>　</a:t>
            </a:r>
            <a:r>
              <a:rPr lang="ja-JP" altLang="en-US" dirty="0"/>
              <a:t>　</a:t>
            </a:r>
            <a:r>
              <a:rPr lang="ja-JP" altLang="en-US" sz="2800" dirty="0" smtClean="0"/>
              <a:t>データや画像、</a:t>
            </a:r>
            <a:r>
              <a:rPr lang="ja-JP" altLang="en-US" sz="2800" dirty="0"/>
              <a:t>研究</a:t>
            </a:r>
            <a:r>
              <a:rPr lang="ja-JP" altLang="en-US" sz="2800" dirty="0" smtClean="0"/>
              <a:t>結果の変造・偽造</a:t>
            </a:r>
            <a:endParaRPr kumimoji="1" lang="en-US" altLang="ja-JP" sz="2800" dirty="0" smtClean="0"/>
          </a:p>
          <a:p>
            <a:pPr marL="0" indent="0">
              <a:buNone/>
            </a:pPr>
            <a:r>
              <a:rPr lang="ja-JP" altLang="en-US" dirty="0"/>
              <a:t>　</a:t>
            </a:r>
            <a:r>
              <a:rPr lang="ja-JP" altLang="en-US" sz="3300" dirty="0" smtClean="0"/>
              <a:t>盗用　 （</a:t>
            </a:r>
            <a:r>
              <a:rPr lang="en-US" altLang="ja-JP" sz="3300" dirty="0" smtClean="0">
                <a:solidFill>
                  <a:srgbClr val="C00000"/>
                </a:solidFill>
              </a:rPr>
              <a:t>P</a:t>
            </a:r>
            <a:r>
              <a:rPr lang="en-US" altLang="ja-JP" sz="3300" dirty="0" smtClean="0"/>
              <a:t>lagiarism</a:t>
            </a:r>
            <a:r>
              <a:rPr lang="ja-JP" altLang="en-US" sz="3300" dirty="0" smtClean="0"/>
              <a:t>）</a:t>
            </a:r>
            <a:endParaRPr kumimoji="1" lang="en-US" altLang="ja-JP" sz="3300" dirty="0" smtClean="0"/>
          </a:p>
          <a:p>
            <a:pPr marL="0" indent="0">
              <a:buNone/>
            </a:pPr>
            <a:r>
              <a:rPr lang="ja-JP" altLang="en-US" dirty="0"/>
              <a:t>　　　</a:t>
            </a:r>
            <a:r>
              <a:rPr lang="ja-JP" altLang="en-US" sz="2800" dirty="0" smtClean="0"/>
              <a:t>他</a:t>
            </a:r>
            <a:r>
              <a:rPr lang="ja-JP" altLang="en-US" sz="2800" dirty="0"/>
              <a:t>人</a:t>
            </a:r>
            <a:r>
              <a:rPr lang="ja-JP" altLang="en-US" sz="2800" dirty="0" smtClean="0"/>
              <a:t>のアイディアやデータ、研究成果を適切な</a:t>
            </a:r>
            <a:endParaRPr lang="en-US" altLang="ja-JP" sz="2800" dirty="0" smtClean="0"/>
          </a:p>
          <a:p>
            <a:pPr marL="0" indent="0">
              <a:buNone/>
            </a:pPr>
            <a:r>
              <a:rPr lang="ja-JP" altLang="en-US" sz="2800" dirty="0"/>
              <a:t>　</a:t>
            </a:r>
            <a:r>
              <a:rPr lang="ja-JP" altLang="en-US" sz="2800" dirty="0" smtClean="0"/>
              <a:t>　　 引用なしで使用</a:t>
            </a:r>
            <a:endParaRPr lang="en-US" altLang="ja-JP" sz="2800" dirty="0" smtClean="0"/>
          </a:p>
          <a:p>
            <a:pPr marL="0" indent="0">
              <a:buNone/>
            </a:pPr>
            <a:r>
              <a:rPr lang="en-US" altLang="ja-JP" sz="5400"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13</a:t>
            </a:fld>
            <a:endParaRPr kumimoji="1" lang="ja-JP" altLang="en-US"/>
          </a:p>
        </p:txBody>
      </p:sp>
      <p:sp>
        <p:nvSpPr>
          <p:cNvPr id="11" name="テキスト ボックス 10"/>
          <p:cNvSpPr txBox="1"/>
          <p:nvPr/>
        </p:nvSpPr>
        <p:spPr>
          <a:xfrm>
            <a:off x="3707904" y="1196752"/>
            <a:ext cx="2160240" cy="1107996"/>
          </a:xfrm>
          <a:prstGeom prst="rect">
            <a:avLst/>
          </a:prstGeom>
          <a:noFill/>
        </p:spPr>
        <p:txBody>
          <a:bodyPr wrap="square" rtlCol="0">
            <a:spAutoFit/>
          </a:bodyPr>
          <a:lstStyle/>
          <a:p>
            <a:r>
              <a:rPr lang="en-US" altLang="ja-JP" sz="6600" dirty="0">
                <a:solidFill>
                  <a:srgbClr val="C00000"/>
                </a:solidFill>
              </a:rPr>
              <a:t>F </a:t>
            </a:r>
            <a:r>
              <a:rPr lang="en-US" altLang="ja-JP" sz="6600" dirty="0" err="1">
                <a:solidFill>
                  <a:srgbClr val="C00000"/>
                </a:solidFill>
              </a:rPr>
              <a:t>F</a:t>
            </a:r>
            <a:r>
              <a:rPr lang="en-US" altLang="ja-JP" sz="6600" dirty="0">
                <a:solidFill>
                  <a:srgbClr val="C00000"/>
                </a:solidFill>
              </a:rPr>
              <a:t> P</a:t>
            </a:r>
          </a:p>
        </p:txBody>
      </p:sp>
    </p:spTree>
    <p:extLst>
      <p:ext uri="{BB962C8B-B14F-4D97-AF65-F5344CB8AC3E}">
        <p14:creationId xmlns:p14="http://schemas.microsoft.com/office/powerpoint/2010/main" val="381199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lang="ja-JP" altLang="en-US" sz="3600" dirty="0" smtClean="0">
                <a:solidFill>
                  <a:srgbClr val="0070C0"/>
                </a:solidFill>
              </a:rPr>
              <a:t>改ざん</a:t>
            </a:r>
            <a:r>
              <a:rPr kumimoji="1" lang="ja-JP" altLang="en-US" sz="3600" dirty="0" smtClean="0">
                <a:solidFill>
                  <a:srgbClr val="0070C0"/>
                </a:solidFill>
              </a:rPr>
              <a:t>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556792"/>
            <a:ext cx="8229600" cy="4741987"/>
          </a:xfrm>
        </p:spPr>
        <p:txBody>
          <a:bodyPr>
            <a:normAutofit/>
          </a:bodyPr>
          <a:lstStyle/>
          <a:p>
            <a:pPr marL="0" indent="0">
              <a:buNone/>
            </a:pPr>
            <a:r>
              <a:rPr lang="ja-JP" altLang="en-US" dirty="0" smtClean="0">
                <a:solidFill>
                  <a:srgbClr val="0070C0"/>
                </a:solidFill>
              </a:rPr>
              <a:t>画像データ</a:t>
            </a:r>
            <a:r>
              <a:rPr lang="ja-JP" altLang="en-US" dirty="0">
                <a:solidFill>
                  <a:srgbClr val="0070C0"/>
                </a:solidFill>
              </a:rPr>
              <a:t>のトリミング</a:t>
            </a:r>
          </a:p>
          <a:p>
            <a:pPr marL="0" indent="0">
              <a:buNone/>
            </a:pPr>
            <a:r>
              <a:rPr lang="ja-JP" altLang="en-US" sz="2600" dirty="0"/>
              <a:t>デジタル画像</a:t>
            </a:r>
            <a:r>
              <a:rPr lang="ja-JP" altLang="en-US" sz="2600" dirty="0" smtClean="0"/>
              <a:t>の操作</a:t>
            </a:r>
            <a:endParaRPr lang="en-US" altLang="ja-JP" sz="2600" dirty="0" smtClean="0"/>
          </a:p>
          <a:p>
            <a:pPr marL="0" indent="0">
              <a:buNone/>
            </a:pPr>
            <a:r>
              <a:rPr lang="en-US" altLang="ja-JP" sz="2600" dirty="0">
                <a:solidFill>
                  <a:srgbClr val="E55809"/>
                </a:solidFill>
              </a:rPr>
              <a:t>〈</a:t>
            </a:r>
            <a:r>
              <a:rPr lang="ja-JP" altLang="en-US" sz="2600" dirty="0">
                <a:solidFill>
                  <a:srgbClr val="E55809"/>
                </a:solidFill>
              </a:rPr>
              <a:t>対策</a:t>
            </a:r>
            <a:r>
              <a:rPr lang="en-US" altLang="ja-JP" sz="2600" dirty="0" smtClean="0">
                <a:solidFill>
                  <a:srgbClr val="E55809"/>
                </a:solidFill>
              </a:rPr>
              <a:t>〉</a:t>
            </a:r>
          </a:p>
          <a:p>
            <a:pPr marL="0" indent="0">
              <a:buNone/>
            </a:pPr>
            <a:r>
              <a:rPr lang="ja-JP" altLang="en-US" sz="2600" dirty="0" smtClean="0">
                <a:solidFill>
                  <a:srgbClr val="E55809"/>
                </a:solidFill>
              </a:rPr>
              <a:t>元</a:t>
            </a:r>
            <a:r>
              <a:rPr lang="ja-JP" altLang="en-US" sz="2600" dirty="0">
                <a:solidFill>
                  <a:srgbClr val="E55809"/>
                </a:solidFill>
              </a:rPr>
              <a:t>の画像</a:t>
            </a:r>
            <a:r>
              <a:rPr lang="ja-JP" altLang="en-US" sz="2600" dirty="0" smtClean="0"/>
              <a:t>を</a:t>
            </a:r>
            <a:r>
              <a:rPr lang="ja-JP" altLang="en-US" sz="2600" dirty="0"/>
              <a:t>提出</a:t>
            </a:r>
            <a:r>
              <a:rPr lang="ja-JP" altLang="en-US" sz="2600" dirty="0" smtClean="0"/>
              <a:t>する　</a:t>
            </a:r>
            <a:endParaRPr lang="en-US" altLang="ja-JP" sz="2600" dirty="0" smtClean="0"/>
          </a:p>
          <a:p>
            <a:pPr marL="0" indent="0">
              <a:buNone/>
            </a:pPr>
            <a:endParaRPr lang="en-US" altLang="ja-JP" sz="2600" dirty="0"/>
          </a:p>
          <a:p>
            <a:pPr marL="0" indent="0">
              <a:buNone/>
            </a:pPr>
            <a:r>
              <a:rPr lang="ja-JP" altLang="en-US" dirty="0" smtClean="0">
                <a:solidFill>
                  <a:srgbClr val="0070C0"/>
                </a:solidFill>
              </a:rPr>
              <a:t>データ</a:t>
            </a:r>
            <a:r>
              <a:rPr lang="ja-JP" altLang="en-US" dirty="0">
                <a:solidFill>
                  <a:srgbClr val="0070C0"/>
                </a:solidFill>
              </a:rPr>
              <a:t>浚渫（</a:t>
            </a:r>
            <a:r>
              <a:rPr lang="en-US" altLang="ja-JP" dirty="0">
                <a:solidFill>
                  <a:srgbClr val="0070C0"/>
                </a:solidFill>
              </a:rPr>
              <a:t>date</a:t>
            </a:r>
            <a:r>
              <a:rPr lang="ja-JP" altLang="en-US" dirty="0">
                <a:solidFill>
                  <a:srgbClr val="0070C0"/>
                </a:solidFill>
              </a:rPr>
              <a:t>　</a:t>
            </a:r>
            <a:r>
              <a:rPr lang="en-US" altLang="ja-JP" dirty="0">
                <a:solidFill>
                  <a:srgbClr val="0070C0"/>
                </a:solidFill>
              </a:rPr>
              <a:t>dredging</a:t>
            </a:r>
            <a:r>
              <a:rPr lang="ja-JP" altLang="en-US" dirty="0">
                <a:solidFill>
                  <a:srgbClr val="0070C0"/>
                </a:solidFill>
              </a:rPr>
              <a:t>）</a:t>
            </a:r>
            <a:endParaRPr lang="en-US" altLang="ja-JP" dirty="0">
              <a:solidFill>
                <a:srgbClr val="0070C0"/>
              </a:solidFill>
            </a:endParaRPr>
          </a:p>
          <a:p>
            <a:pPr marL="0" indent="0">
              <a:buNone/>
            </a:pPr>
            <a:r>
              <a:rPr lang="ja-JP" altLang="en-US" sz="2600" dirty="0"/>
              <a:t>二次解析による</a:t>
            </a:r>
            <a:r>
              <a:rPr lang="ja-JP" altLang="en-US" sz="2600" dirty="0" smtClean="0"/>
              <a:t>知見</a:t>
            </a:r>
            <a:endParaRPr lang="en-US" altLang="ja-JP" sz="2600" dirty="0" smtClean="0"/>
          </a:p>
          <a:p>
            <a:pPr marL="0" indent="0">
              <a:buNone/>
            </a:pPr>
            <a:r>
              <a:rPr lang="en-US" altLang="ja-JP" sz="2600" dirty="0" smtClean="0">
                <a:solidFill>
                  <a:srgbClr val="E55809"/>
                </a:solidFill>
              </a:rPr>
              <a:t> 〈</a:t>
            </a:r>
            <a:r>
              <a:rPr lang="ja-JP" altLang="en-US" sz="2600" dirty="0">
                <a:solidFill>
                  <a:srgbClr val="E55809"/>
                </a:solidFill>
              </a:rPr>
              <a:t>対策</a:t>
            </a:r>
            <a:r>
              <a:rPr lang="en-US" altLang="ja-JP" sz="2600" dirty="0">
                <a:solidFill>
                  <a:srgbClr val="E55809"/>
                </a:solidFill>
              </a:rPr>
              <a:t>〉 </a:t>
            </a:r>
            <a:endParaRPr lang="en-US" altLang="ja-JP" sz="2600" dirty="0" smtClean="0">
              <a:solidFill>
                <a:srgbClr val="E55809"/>
              </a:solidFill>
            </a:endParaRPr>
          </a:p>
          <a:p>
            <a:pPr marL="0" indent="0">
              <a:buNone/>
            </a:pPr>
            <a:r>
              <a:rPr lang="ja-JP" altLang="en-US" sz="2600" dirty="0" smtClean="0"/>
              <a:t>二次解析</a:t>
            </a:r>
            <a:r>
              <a:rPr lang="ja-JP" altLang="en-US" sz="2600" dirty="0"/>
              <a:t>に</a:t>
            </a:r>
            <a:r>
              <a:rPr lang="ja-JP" altLang="en-US" sz="2600" dirty="0" smtClean="0"/>
              <a:t>よる探索的結果と</a:t>
            </a:r>
            <a:r>
              <a:rPr lang="ja-JP" altLang="en-US" sz="2600" dirty="0" smtClean="0">
                <a:solidFill>
                  <a:srgbClr val="E55809"/>
                </a:solidFill>
              </a:rPr>
              <a:t>明記して</a:t>
            </a:r>
            <a:r>
              <a:rPr lang="ja-JP" altLang="en-US" sz="2600" dirty="0" smtClean="0"/>
              <a:t>発表</a:t>
            </a:r>
            <a:r>
              <a:rPr lang="ja-JP" altLang="en-US" sz="2600" dirty="0"/>
              <a:t>する</a:t>
            </a:r>
            <a:endParaRPr lang="en-US" altLang="ja-JP" sz="2600" dirty="0"/>
          </a:p>
          <a:p>
            <a:endParaRPr lang="ja-JP" altLang="en-US" dirty="0"/>
          </a:p>
          <a:p>
            <a:pPr marL="0" indent="0">
              <a:buNone/>
            </a:pPr>
            <a:endParaRPr lang="ja-JP" altLang="en-US" dirty="0">
              <a:solidFill>
                <a:srgbClr val="0070C0"/>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14</a:t>
            </a:fld>
            <a:endParaRPr kumimoji="1" lang="ja-JP" altLang="en-US"/>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33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kumimoji="1" lang="ja-JP" altLang="en-US" sz="3600" dirty="0" smtClean="0">
                <a:solidFill>
                  <a:srgbClr val="0070C0"/>
                </a:solidFill>
              </a:rPr>
              <a:t>盗用と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772816"/>
            <a:ext cx="8229600" cy="4525963"/>
          </a:xfrm>
        </p:spPr>
        <p:txBody>
          <a:bodyPr>
            <a:normAutofit/>
          </a:bodyPr>
          <a:lstStyle/>
          <a:p>
            <a:pPr marL="0" indent="0">
              <a:buNone/>
            </a:pPr>
            <a:r>
              <a:rPr lang="ja-JP" altLang="en-US" dirty="0">
                <a:solidFill>
                  <a:srgbClr val="0070C0"/>
                </a:solidFill>
              </a:rPr>
              <a:t>つぎはぎ（</a:t>
            </a:r>
            <a:r>
              <a:rPr lang="en-US" altLang="ja-JP" dirty="0">
                <a:solidFill>
                  <a:srgbClr val="0070C0"/>
                </a:solidFill>
              </a:rPr>
              <a:t>patch</a:t>
            </a:r>
            <a:r>
              <a:rPr lang="ja-JP" altLang="en-US" dirty="0">
                <a:solidFill>
                  <a:srgbClr val="0070C0"/>
                </a:solidFill>
              </a:rPr>
              <a:t>）</a:t>
            </a:r>
            <a:r>
              <a:rPr lang="en-US" altLang="ja-JP" dirty="0">
                <a:solidFill>
                  <a:srgbClr val="0070C0"/>
                </a:solidFill>
              </a:rPr>
              <a:t>writing</a:t>
            </a:r>
            <a:endParaRPr lang="ja-JP" altLang="en-US" dirty="0">
              <a:solidFill>
                <a:srgbClr val="0070C0"/>
              </a:solidFill>
            </a:endParaRPr>
          </a:p>
          <a:p>
            <a:pPr marL="0" indent="0">
              <a:buNone/>
            </a:pPr>
            <a:r>
              <a:rPr kumimoji="1" lang="ja-JP" altLang="en-US" sz="2400" dirty="0" smtClean="0"/>
              <a:t>英語を母国語としない著者が、上手な英語の表現を用いて、　自分の文章を良くしようとすること</a:t>
            </a:r>
            <a:endParaRPr kumimoji="1" lang="en-US" altLang="ja-JP" sz="2400" dirty="0" smtClean="0"/>
          </a:p>
          <a:p>
            <a:pPr marL="0" indent="0">
              <a:buNone/>
            </a:pPr>
            <a:r>
              <a:rPr lang="ja-JP" altLang="en-US" sz="2400" dirty="0" smtClean="0"/>
              <a:t>⇒西洋では、盗用とみなされる（文章チェックのソフト）</a:t>
            </a:r>
            <a:endParaRPr lang="en-US" altLang="ja-JP" sz="2400" dirty="0" smtClean="0"/>
          </a:p>
          <a:p>
            <a:pPr marL="0" indent="0">
              <a:buNone/>
            </a:pPr>
            <a:r>
              <a:rPr kumimoji="1" lang="en-US" altLang="ja-JP" sz="2400" dirty="0" smtClean="0">
                <a:solidFill>
                  <a:srgbClr val="E55809"/>
                </a:solidFill>
              </a:rPr>
              <a:t>〈</a:t>
            </a:r>
            <a:r>
              <a:rPr kumimoji="1" lang="ja-JP" altLang="en-US" sz="2400" dirty="0" smtClean="0">
                <a:solidFill>
                  <a:srgbClr val="E55809"/>
                </a:solidFill>
              </a:rPr>
              <a:t>対策</a:t>
            </a:r>
            <a:r>
              <a:rPr kumimoji="1" lang="en-US" altLang="ja-JP" sz="2400" dirty="0" smtClean="0">
                <a:solidFill>
                  <a:srgbClr val="E55809"/>
                </a:solidFill>
              </a:rPr>
              <a:t>〉</a:t>
            </a:r>
          </a:p>
          <a:p>
            <a:pPr marL="0" indent="0">
              <a:buNone/>
            </a:pPr>
            <a:r>
              <a:rPr lang="ja-JP" altLang="en-US" sz="2400" dirty="0"/>
              <a:t>１．</a:t>
            </a:r>
            <a:r>
              <a:rPr kumimoji="1" lang="ja-JP" altLang="en-US" sz="2400" dirty="0" smtClean="0"/>
              <a:t>一言一句引用</a:t>
            </a:r>
            <a:r>
              <a:rPr kumimoji="1" lang="ja-JP" altLang="en-US" sz="2400" dirty="0"/>
              <a:t>する場合</a:t>
            </a:r>
            <a:r>
              <a:rPr kumimoji="1" lang="ja-JP" altLang="en-US" sz="2400" dirty="0" smtClean="0"/>
              <a:t>は</a:t>
            </a:r>
            <a:r>
              <a:rPr kumimoji="1" lang="ja-JP" altLang="en-US" sz="2400" dirty="0" smtClean="0">
                <a:solidFill>
                  <a:srgbClr val="E55809"/>
                </a:solidFill>
              </a:rPr>
              <a:t>“引用符”</a:t>
            </a:r>
            <a:r>
              <a:rPr kumimoji="1" lang="ja-JP" altLang="en-US" sz="2400" dirty="0" smtClean="0"/>
              <a:t>を</a:t>
            </a:r>
            <a:r>
              <a:rPr lang="ja-JP" altLang="en-US" sz="2400" dirty="0"/>
              <a:t>付ける</a:t>
            </a:r>
            <a:endParaRPr kumimoji="1" lang="en-US" altLang="ja-JP" sz="2400" dirty="0" smtClean="0"/>
          </a:p>
          <a:p>
            <a:pPr marL="0" indent="0">
              <a:buNone/>
            </a:pPr>
            <a:r>
              <a:rPr lang="ja-JP" altLang="en-US" sz="2400" dirty="0" smtClean="0"/>
              <a:t>２．自分の</a:t>
            </a:r>
            <a:r>
              <a:rPr lang="ja-JP" altLang="en-US" sz="2400" dirty="0"/>
              <a:t>表現</a:t>
            </a:r>
            <a:r>
              <a:rPr lang="ja-JP" altLang="en-US" sz="2400" dirty="0" smtClean="0"/>
              <a:t>で書き直して</a:t>
            </a:r>
            <a:r>
              <a:rPr lang="ja-JP" altLang="en-US" sz="2400" dirty="0" smtClean="0">
                <a:solidFill>
                  <a:srgbClr val="E55809"/>
                </a:solidFill>
              </a:rPr>
              <a:t>引用</a:t>
            </a:r>
            <a:r>
              <a:rPr lang="ja-JP" altLang="en-US" sz="2400" dirty="0">
                <a:solidFill>
                  <a:srgbClr val="E55809"/>
                </a:solidFill>
              </a:rPr>
              <a:t>文献</a:t>
            </a:r>
            <a:r>
              <a:rPr lang="ja-JP" altLang="en-US" sz="2400" dirty="0" smtClean="0"/>
              <a:t>を明示</a:t>
            </a:r>
            <a:r>
              <a:rPr lang="ja-JP" altLang="en-US" sz="2400" dirty="0"/>
              <a:t>する</a:t>
            </a:r>
            <a:endParaRPr kumimoji="1" lang="ja-JP" altLang="en-US" sz="2400" dirty="0"/>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15</a:t>
            </a:fld>
            <a:endParaRPr kumimoji="1" lang="ja-JP" altLang="en-US"/>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86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kumimoji="1" lang="ja-JP" altLang="en-US" sz="3600" dirty="0" smtClean="0">
                <a:solidFill>
                  <a:srgbClr val="0070C0"/>
                </a:solidFill>
              </a:rPr>
              <a:t>盗用と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9" name="コンテンツ プレースホルダー 8"/>
          <p:cNvSpPr>
            <a:spLocks noGrp="1"/>
          </p:cNvSpPr>
          <p:nvPr>
            <p:ph idx="1"/>
          </p:nvPr>
        </p:nvSpPr>
        <p:spPr>
          <a:xfrm>
            <a:off x="611560" y="1772816"/>
            <a:ext cx="8229600" cy="4525963"/>
          </a:xfrm>
        </p:spPr>
        <p:txBody>
          <a:bodyPr>
            <a:normAutofit/>
          </a:bodyPr>
          <a:lstStyle/>
          <a:p>
            <a:pPr marL="0" indent="0">
              <a:buNone/>
            </a:pPr>
            <a:r>
              <a:rPr lang="ja-JP" altLang="en-US" dirty="0">
                <a:solidFill>
                  <a:srgbClr val="0070C0"/>
                </a:solidFill>
              </a:rPr>
              <a:t>自己盗用（</a:t>
            </a:r>
            <a:r>
              <a:rPr lang="en-US" altLang="ja-JP" dirty="0">
                <a:solidFill>
                  <a:srgbClr val="0070C0"/>
                </a:solidFill>
              </a:rPr>
              <a:t>self-plagiarism</a:t>
            </a:r>
            <a:r>
              <a:rPr lang="ja-JP" altLang="en-US" dirty="0">
                <a:solidFill>
                  <a:srgbClr val="0070C0"/>
                </a:solidFill>
              </a:rPr>
              <a:t>）</a:t>
            </a:r>
            <a:endParaRPr lang="en-US" altLang="ja-JP" dirty="0">
              <a:solidFill>
                <a:srgbClr val="0070C0"/>
              </a:solidFill>
            </a:endParaRPr>
          </a:p>
          <a:p>
            <a:pPr marL="0" indent="0">
              <a:buNone/>
            </a:pPr>
            <a:r>
              <a:rPr kumimoji="1" lang="ja-JP" altLang="en-US" sz="2400" dirty="0" smtClean="0"/>
              <a:t>以前に出版したものを新しい編集者や読者に開示せずに　　　再提出する</a:t>
            </a:r>
            <a:r>
              <a:rPr lang="ja-JP" altLang="en-US" sz="2400" dirty="0"/>
              <a:t>と</a:t>
            </a:r>
            <a:r>
              <a:rPr lang="ja-JP" altLang="en-US" sz="2400" dirty="0" smtClean="0"/>
              <a:t>、潜在的な複製出版や潜在的な著作権侵害と　　みなされる</a:t>
            </a:r>
            <a:endParaRPr lang="en-US" altLang="ja-JP" sz="2400" dirty="0" smtClean="0"/>
          </a:p>
          <a:p>
            <a:pPr marL="0" indent="0">
              <a:buNone/>
            </a:pPr>
            <a:r>
              <a:rPr kumimoji="1" lang="ja-JP" altLang="en-US" sz="2400" dirty="0" smtClean="0"/>
              <a:t>⇒専門家は</a:t>
            </a:r>
            <a:r>
              <a:rPr lang="ja-JP" altLang="en-US" sz="2400" dirty="0"/>
              <a:t>自分</a:t>
            </a:r>
            <a:r>
              <a:rPr kumimoji="1" lang="ja-JP" altLang="en-US" sz="2400" dirty="0" smtClean="0"/>
              <a:t>の著述を繰り返す</a:t>
            </a:r>
            <a:endParaRPr kumimoji="1" lang="en-US" altLang="ja-JP" sz="2400" dirty="0" smtClean="0"/>
          </a:p>
          <a:p>
            <a:pPr marL="0" indent="0">
              <a:buNone/>
            </a:pPr>
            <a:r>
              <a:rPr lang="en-US" altLang="ja-JP" sz="2400" dirty="0">
                <a:solidFill>
                  <a:srgbClr val="E55809"/>
                </a:solidFill>
              </a:rPr>
              <a:t>〈</a:t>
            </a:r>
            <a:r>
              <a:rPr lang="ja-JP" altLang="en-US" sz="2400" dirty="0">
                <a:solidFill>
                  <a:srgbClr val="E55809"/>
                </a:solidFill>
              </a:rPr>
              <a:t>対策</a:t>
            </a:r>
            <a:r>
              <a:rPr lang="en-US" altLang="ja-JP" sz="2400" dirty="0">
                <a:solidFill>
                  <a:srgbClr val="E55809"/>
                </a:solidFill>
              </a:rPr>
              <a:t>〉</a:t>
            </a:r>
          </a:p>
          <a:p>
            <a:pPr marL="0" indent="0">
              <a:buNone/>
            </a:pPr>
            <a:r>
              <a:rPr lang="ja-JP" altLang="en-US" sz="2400" dirty="0" smtClean="0"/>
              <a:t>念のために、新しい編集者に元の出版物について知らせ、　　参照文として</a:t>
            </a:r>
            <a:r>
              <a:rPr lang="ja-JP" altLang="en-US" sz="2400" dirty="0" smtClean="0">
                <a:solidFill>
                  <a:srgbClr val="E55809"/>
                </a:solidFill>
              </a:rPr>
              <a:t>引用</a:t>
            </a:r>
            <a:r>
              <a:rPr lang="ja-JP" altLang="en-US" sz="2400" dirty="0">
                <a:solidFill>
                  <a:srgbClr val="E55809"/>
                </a:solidFill>
              </a:rPr>
              <a:t>する</a:t>
            </a:r>
            <a:endParaRPr kumimoji="1" lang="ja-JP" altLang="en-US" sz="2400" dirty="0">
              <a:solidFill>
                <a:srgbClr val="E55809"/>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16</a:t>
            </a:fld>
            <a:endParaRPr kumimoji="1" lang="ja-JP" altLang="en-US"/>
          </a:p>
        </p:txBody>
      </p:sp>
      <p:pic>
        <p:nvPicPr>
          <p:cNvPr id="11"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67544" y="2780928"/>
            <a:ext cx="8424936" cy="15121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rot="10800000">
            <a:off x="323528" y="548680"/>
            <a:ext cx="8568952" cy="828092"/>
          </a:xfrm>
          <a:prstGeom prst="rect">
            <a:avLst/>
          </a:prstGeom>
          <a:gradFill flip="none" rotWithShape="1">
            <a:gsLst>
              <a:gs pos="13000">
                <a:schemeClr val="tx1">
                  <a:lumMod val="65000"/>
                  <a:lumOff val="35000"/>
                </a:schemeClr>
              </a:gs>
              <a:gs pos="6000">
                <a:schemeClr val="tx1">
                  <a:lumMod val="75000"/>
                  <a:lumOff val="25000"/>
                </a:schemeClr>
              </a:gs>
              <a:gs pos="0">
                <a:schemeClr val="tx1"/>
              </a:gs>
              <a:gs pos="19000">
                <a:schemeClr val="bg1">
                  <a:lumMod val="65000"/>
                </a:schemeClr>
              </a:gs>
              <a:gs pos="42000">
                <a:schemeClr val="bg1">
                  <a:lumMod val="85000"/>
                </a:schemeClr>
              </a:gs>
              <a:gs pos="100000">
                <a:schemeClr val="bg1"/>
              </a:gs>
            </a:gsLst>
            <a:lin ang="10800000" scaled="0"/>
            <a:tileRect/>
          </a:gra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4"/>
          <p:cNvSpPr>
            <a:spLocks noGrp="1"/>
          </p:cNvSpPr>
          <p:nvPr>
            <p:ph type="title"/>
          </p:nvPr>
        </p:nvSpPr>
        <p:spPr/>
        <p:txBody>
          <a:bodyPr>
            <a:normAutofit/>
          </a:bodyPr>
          <a:lstStyle/>
          <a:p>
            <a:r>
              <a:rPr lang="en-US" altLang="ja-JP" sz="3600" dirty="0">
                <a:solidFill>
                  <a:schemeClr val="accent1"/>
                </a:solidFill>
              </a:rPr>
              <a:t>FFP</a:t>
            </a:r>
            <a:r>
              <a:rPr kumimoji="1" lang="ja-JP" altLang="en-US" sz="3600" dirty="0" smtClean="0">
                <a:solidFill>
                  <a:schemeClr val="accent1"/>
                </a:solidFill>
              </a:rPr>
              <a:t>の判定は難しい</a:t>
            </a:r>
            <a:endParaRPr kumimoji="1" lang="ja-JP" altLang="en-US" sz="3600" dirty="0">
              <a:solidFill>
                <a:schemeClr val="accent1"/>
              </a:solidFill>
            </a:endParaRPr>
          </a:p>
        </p:txBody>
      </p:sp>
      <p:sp>
        <p:nvSpPr>
          <p:cNvPr id="3" name="コンテンツ プレースホルダー 2"/>
          <p:cNvSpPr>
            <a:spLocks noGrp="1"/>
          </p:cNvSpPr>
          <p:nvPr>
            <p:ph idx="1"/>
          </p:nvPr>
        </p:nvSpPr>
        <p:spPr>
          <a:xfrm>
            <a:off x="493204" y="1537221"/>
            <a:ext cx="8399276" cy="5141168"/>
          </a:xfrm>
        </p:spPr>
        <p:txBody>
          <a:bodyPr>
            <a:normAutofit fontScale="92500" lnSpcReduction="20000"/>
          </a:bodyPr>
          <a:lstStyle/>
          <a:p>
            <a:pPr marL="0" indent="0">
              <a:buNone/>
            </a:pPr>
            <a:r>
              <a:rPr lang="ja-JP" altLang="en-US" sz="3400" dirty="0" smtClean="0"/>
              <a:t>うっかり引用忘れ（</a:t>
            </a:r>
            <a:r>
              <a:rPr lang="en-US" altLang="ja-JP" sz="3400" dirty="0" smtClean="0"/>
              <a:t>honest</a:t>
            </a:r>
            <a:r>
              <a:rPr lang="ja-JP" altLang="en-US" sz="3400" dirty="0" smtClean="0"/>
              <a:t> </a:t>
            </a:r>
            <a:r>
              <a:rPr lang="en-US" altLang="ja-JP" sz="3400" dirty="0" smtClean="0"/>
              <a:t>error</a:t>
            </a:r>
            <a:r>
              <a:rPr lang="ja-JP" altLang="en-US" sz="3400" dirty="0" smtClean="0"/>
              <a:t>）なのか？　</a:t>
            </a:r>
            <a:endParaRPr lang="en-US" altLang="ja-JP" sz="3400" dirty="0" smtClean="0"/>
          </a:p>
          <a:p>
            <a:pPr marL="0" indent="0">
              <a:buNone/>
            </a:pPr>
            <a:r>
              <a:rPr lang="ja-JP" altLang="en-US" sz="3400" dirty="0" smtClean="0"/>
              <a:t>故意なのか？白黒がつかないことが多い</a:t>
            </a:r>
            <a:endParaRPr lang="en-US" altLang="ja-JP" sz="3400" dirty="0" smtClean="0"/>
          </a:p>
          <a:p>
            <a:pPr marL="0" indent="0">
              <a:buNone/>
            </a:pPr>
            <a:endParaRPr lang="en-US" altLang="ja-JP" dirty="0" smtClean="0"/>
          </a:p>
          <a:p>
            <a:pPr marL="0" indent="0">
              <a:buNone/>
            </a:pPr>
            <a:r>
              <a:rPr lang="ja-JP" altLang="en-US" sz="3400" dirty="0" smtClean="0">
                <a:latin typeface="HG丸ｺﾞｼｯｸM-PRO" panose="020F0600000000000000" pitchFamily="50" charset="-128"/>
                <a:ea typeface="HG丸ｺﾞｼｯｸM-PRO" panose="020F0600000000000000" pitchFamily="50" charset="-128"/>
              </a:rPr>
              <a:t>不正など自分</a:t>
            </a:r>
            <a:r>
              <a:rPr lang="ja-JP" altLang="en-US" sz="3400" dirty="0">
                <a:latin typeface="HG丸ｺﾞｼｯｸM-PRO" panose="020F0600000000000000" pitchFamily="50" charset="-128"/>
                <a:ea typeface="HG丸ｺﾞｼｯｸM-PRO" panose="020F0600000000000000" pitchFamily="50" charset="-128"/>
              </a:rPr>
              <a:t>に</a:t>
            </a:r>
            <a:r>
              <a:rPr lang="ja-JP" altLang="en-US" sz="3400" dirty="0" smtClean="0">
                <a:latin typeface="HG丸ｺﾞｼｯｸM-PRO" panose="020F0600000000000000" pitchFamily="50" charset="-128"/>
                <a:ea typeface="HG丸ｺﾞｼｯｸM-PRO" panose="020F0600000000000000" pitchFamily="50" charset="-128"/>
              </a:rPr>
              <a:t>は全く関係が無い？</a:t>
            </a:r>
            <a:endParaRPr lang="en-US" altLang="ja-JP" sz="3400" dirty="0" smtClean="0">
              <a:latin typeface="HG丸ｺﾞｼｯｸM-PRO" panose="020F0600000000000000" pitchFamily="50" charset="-128"/>
              <a:ea typeface="HG丸ｺﾞｼｯｸM-PRO" panose="020F0600000000000000" pitchFamily="50" charset="-128"/>
            </a:endParaRPr>
          </a:p>
          <a:p>
            <a:pPr marL="0" lvl="0" indent="0">
              <a:buNone/>
            </a:pPr>
            <a:r>
              <a:rPr lang="ja-JP" altLang="en-US" sz="3400" dirty="0" smtClean="0">
                <a:solidFill>
                  <a:prstClr val="black"/>
                </a:solidFill>
                <a:latin typeface="HG丸ｺﾞｼｯｸM-PRO" panose="020F0600000000000000" pitchFamily="50" charset="-128"/>
                <a:ea typeface="HG丸ｺﾞｼｯｸM-PRO" panose="020F0600000000000000" pitchFamily="50" charset="-128"/>
              </a:rPr>
              <a:t>ある日突然、自分が疑われる</a:t>
            </a:r>
            <a:r>
              <a:rPr lang="ja-JP" altLang="en-US" sz="3400" dirty="0">
                <a:solidFill>
                  <a:prstClr val="black"/>
                </a:solidFill>
                <a:latin typeface="HG丸ｺﾞｼｯｸM-PRO" panose="020F0600000000000000" pitchFamily="50" charset="-128"/>
                <a:ea typeface="HG丸ｺﾞｼｯｸM-PRO" panose="020F0600000000000000" pitchFamily="50" charset="-128"/>
              </a:rPr>
              <a:t>場合がない</a:t>
            </a:r>
            <a:r>
              <a:rPr lang="ja-JP" altLang="en-US" sz="3400" dirty="0" smtClean="0">
                <a:solidFill>
                  <a:prstClr val="black"/>
                </a:solidFill>
                <a:latin typeface="HG丸ｺﾞｼｯｸM-PRO" panose="020F0600000000000000" pitchFamily="50" charset="-128"/>
                <a:ea typeface="HG丸ｺﾞｼｯｸM-PRO" panose="020F0600000000000000" pitchFamily="50" charset="-128"/>
              </a:rPr>
              <a:t>とは　　言えません</a:t>
            </a:r>
            <a:endParaRPr lang="en-US" altLang="ja-JP" sz="3400" dirty="0" smtClean="0">
              <a:solidFill>
                <a:prstClr val="black"/>
              </a:solidFill>
              <a:latin typeface="HG丸ｺﾞｼｯｸM-PRO" panose="020F0600000000000000" pitchFamily="50" charset="-128"/>
              <a:ea typeface="HG丸ｺﾞｼｯｸM-PRO" panose="020F0600000000000000" pitchFamily="50" charset="-128"/>
            </a:endParaRPr>
          </a:p>
          <a:p>
            <a:pPr marL="0" indent="0">
              <a:buNone/>
            </a:pPr>
            <a:r>
              <a:rPr lang="en-US" altLang="ja-JP" dirty="0" smtClean="0">
                <a:solidFill>
                  <a:srgbClr val="E55809"/>
                </a:solidFill>
              </a:rPr>
              <a:t>〈</a:t>
            </a:r>
            <a:r>
              <a:rPr lang="ja-JP" altLang="en-US" dirty="0">
                <a:solidFill>
                  <a:srgbClr val="E55809"/>
                </a:solidFill>
              </a:rPr>
              <a:t>対策</a:t>
            </a:r>
            <a:r>
              <a:rPr lang="en-US" altLang="ja-JP" dirty="0">
                <a:solidFill>
                  <a:srgbClr val="E55809"/>
                </a:solidFill>
              </a:rPr>
              <a:t>〉</a:t>
            </a:r>
          </a:p>
          <a:p>
            <a:pPr marL="0" lvl="0" indent="0">
              <a:buNone/>
            </a:pPr>
            <a:r>
              <a:rPr lang="ja-JP" altLang="en-US" dirty="0" smtClean="0">
                <a:solidFill>
                  <a:prstClr val="black"/>
                </a:solidFill>
              </a:rPr>
              <a:t>１</a:t>
            </a:r>
            <a:r>
              <a:rPr lang="ja-JP" altLang="en-US" dirty="0">
                <a:solidFill>
                  <a:prstClr val="black"/>
                </a:solidFill>
              </a:rPr>
              <a:t>．信頼</a:t>
            </a:r>
            <a:r>
              <a:rPr lang="ja-JP" altLang="en-US" dirty="0" smtClean="0">
                <a:solidFill>
                  <a:prstClr val="black"/>
                </a:solidFill>
              </a:rPr>
              <a:t>できる</a:t>
            </a:r>
            <a:r>
              <a:rPr lang="ja-JP" altLang="en-US" dirty="0">
                <a:solidFill>
                  <a:prstClr val="black"/>
                </a:solidFill>
              </a:rPr>
              <a:t>教員</a:t>
            </a:r>
            <a:r>
              <a:rPr lang="ja-JP" altLang="en-US" dirty="0" smtClean="0">
                <a:solidFill>
                  <a:prstClr val="black"/>
                </a:solidFill>
              </a:rPr>
              <a:t>や</a:t>
            </a:r>
            <a:r>
              <a:rPr lang="ja-JP" altLang="en-US" dirty="0">
                <a:solidFill>
                  <a:prstClr val="black"/>
                </a:solidFill>
              </a:rPr>
              <a:t>知人</a:t>
            </a:r>
            <a:r>
              <a:rPr lang="ja-JP" altLang="en-US" dirty="0" smtClean="0">
                <a:solidFill>
                  <a:prstClr val="black"/>
                </a:solidFill>
              </a:rPr>
              <a:t>に、まず相談</a:t>
            </a:r>
            <a:endParaRPr lang="ja-JP" altLang="en-US" dirty="0">
              <a:solidFill>
                <a:prstClr val="black"/>
              </a:solidFill>
            </a:endParaRPr>
          </a:p>
          <a:p>
            <a:pPr marL="0" lvl="0" indent="0">
              <a:buNone/>
            </a:pPr>
            <a:r>
              <a:rPr lang="ja-JP" altLang="en-US" dirty="0" smtClean="0">
                <a:solidFill>
                  <a:prstClr val="black"/>
                </a:solidFill>
              </a:rPr>
              <a:t>２</a:t>
            </a:r>
            <a:r>
              <a:rPr lang="ja-JP" altLang="en-US" dirty="0">
                <a:solidFill>
                  <a:prstClr val="black"/>
                </a:solidFill>
              </a:rPr>
              <a:t>．研究ノートを</a:t>
            </a:r>
            <a:r>
              <a:rPr lang="ja-JP" altLang="en-US" dirty="0" smtClean="0">
                <a:solidFill>
                  <a:prstClr val="black"/>
                </a:solidFill>
              </a:rPr>
              <a:t>付け、研究プロセスを残す</a:t>
            </a:r>
            <a:endParaRPr lang="ja-JP" altLang="en-US" dirty="0">
              <a:solidFill>
                <a:prstClr val="black"/>
              </a:solidFill>
            </a:endParaRPr>
          </a:p>
          <a:p>
            <a:pPr marL="0" lvl="0" indent="0">
              <a:buNone/>
            </a:pPr>
            <a:r>
              <a:rPr lang="ja-JP" altLang="en-US" sz="2800" dirty="0" smtClean="0">
                <a:solidFill>
                  <a:prstClr val="black"/>
                </a:solidFill>
              </a:rPr>
              <a:t>研究</a:t>
            </a:r>
            <a:r>
              <a:rPr lang="ja-JP" altLang="en-US" sz="2800" dirty="0">
                <a:solidFill>
                  <a:prstClr val="black"/>
                </a:solidFill>
              </a:rPr>
              <a:t>ノートは、自分の</a:t>
            </a:r>
            <a:r>
              <a:rPr lang="ja-JP" altLang="en-US" sz="2800" dirty="0" smtClean="0">
                <a:solidFill>
                  <a:prstClr val="black"/>
                </a:solidFill>
              </a:rPr>
              <a:t>データで</a:t>
            </a:r>
            <a:r>
              <a:rPr lang="ja-JP" altLang="en-US" sz="2800" dirty="0">
                <a:solidFill>
                  <a:prstClr val="black"/>
                </a:solidFill>
              </a:rPr>
              <a:t>あるとの証拠になり、</a:t>
            </a:r>
            <a:r>
              <a:rPr lang="ja-JP" altLang="en-US" sz="2800" dirty="0" smtClean="0">
                <a:solidFill>
                  <a:prstClr val="black"/>
                </a:solidFill>
              </a:rPr>
              <a:t>同時に</a:t>
            </a:r>
            <a:r>
              <a:rPr lang="ja-JP" altLang="en-US" sz="2800" dirty="0">
                <a:solidFill>
                  <a:prstClr val="black"/>
                </a:solidFill>
              </a:rPr>
              <a:t>疑われた場合の自衛</a:t>
            </a:r>
            <a:r>
              <a:rPr lang="ja-JP" altLang="en-US" sz="2800" dirty="0" smtClean="0">
                <a:solidFill>
                  <a:prstClr val="black"/>
                </a:solidFill>
              </a:rPr>
              <a:t>策と</a:t>
            </a:r>
            <a:r>
              <a:rPr lang="ja-JP" altLang="en-US" sz="2800" dirty="0">
                <a:solidFill>
                  <a:prstClr val="black"/>
                </a:solidFill>
              </a:rPr>
              <a:t>しての証拠にも</a:t>
            </a:r>
            <a:r>
              <a:rPr lang="ja-JP" altLang="en-US" sz="2800" dirty="0" smtClean="0">
                <a:solidFill>
                  <a:prstClr val="black"/>
                </a:solidFill>
              </a:rPr>
              <a:t>なる</a:t>
            </a:r>
            <a:endParaRPr lang="en-US" altLang="ja-JP" sz="2800" dirty="0">
              <a:solidFill>
                <a:prstClr val="black"/>
              </a:solidFill>
            </a:endParaRPr>
          </a:p>
          <a:p>
            <a:pPr marL="0" indent="0">
              <a:buNone/>
            </a:pPr>
            <a:endParaRPr kumimoji="1" lang="ja-JP" altLang="en-US" dirty="0"/>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17</a:t>
            </a:fld>
            <a:endParaRPr kumimoji="1" lang="ja-JP" altLang="en-US"/>
          </a:p>
        </p:txBody>
      </p:sp>
      <p:sp>
        <p:nvSpPr>
          <p:cNvPr id="9" name="コンテンツ プレースホルダー 5"/>
          <p:cNvSpPr txBox="1">
            <a:spLocks/>
          </p:cNvSpPr>
          <p:nvPr/>
        </p:nvSpPr>
        <p:spPr>
          <a:xfrm>
            <a:off x="4566726" y="1844824"/>
            <a:ext cx="40386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endParaRPr lang="ja-JP" altLang="en-US" dirty="0"/>
          </a:p>
        </p:txBody>
      </p:sp>
    </p:spTree>
    <p:extLst>
      <p:ext uri="{BB962C8B-B14F-4D97-AF65-F5344CB8AC3E}">
        <p14:creationId xmlns:p14="http://schemas.microsoft.com/office/powerpoint/2010/main" val="392892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27472539"/>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bg1">
                              <a:lumMod val="85000"/>
                            </a:schemeClr>
                          </a:solidFill>
                        </a:rPr>
                        <a:t>非倫理的な</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研究デザイン</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solidFill>
                            <a:schemeClr val="bg1">
                              <a:lumMod val="85000"/>
                            </a:schemeClr>
                          </a:solidFill>
                        </a:rPr>
                        <a:t>不適切な分析</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改ざん</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lumMod val="85000"/>
                            </a:schemeClr>
                          </a:solidFill>
                        </a:rPr>
                        <a:t>Falsification</a:t>
                      </a:r>
                      <a:endParaRPr kumimoji="1" lang="ja-JP" altLang="en-US"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不適切な</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著者資格</a:t>
                      </a:r>
                      <a:r>
                        <a:rPr kumimoji="1" lang="en-US" altLang="ja-JP" dirty="0" smtClean="0"/>
                        <a:t>Authorship </a:t>
                      </a:r>
                    </a:p>
                    <a:p>
                      <a:endParaRPr kumimoji="1" lang="ja-JP" altLang="en-US" dirty="0"/>
                    </a:p>
                  </a:txBody>
                  <a:tcPr/>
                </a:tc>
                <a:tc>
                  <a:txBody>
                    <a:bodyPr/>
                    <a:lstStyle/>
                    <a:p>
                      <a:r>
                        <a:rPr kumimoji="1" lang="ja-JP" altLang="en-US" dirty="0" smtClean="0">
                          <a:solidFill>
                            <a:schemeClr val="tx1"/>
                          </a:solidFill>
                        </a:rPr>
                        <a:t>細切れ出版・サラミ科学</a:t>
                      </a:r>
                      <a:endParaRPr kumimoji="1" lang="en-US" altLang="ja-JP" dirty="0" smtClean="0">
                        <a:solidFill>
                          <a:schemeClr val="tx1"/>
                        </a:solidFill>
                      </a:endParaRPr>
                    </a:p>
                    <a:p>
                      <a:r>
                        <a:rPr lang="en-US" altLang="ja-JP" sz="1400" dirty="0" smtClean="0">
                          <a:solidFill>
                            <a:schemeClr val="tx1"/>
                          </a:solidFill>
                        </a:rPr>
                        <a:t>Divided publication</a:t>
                      </a:r>
                    </a:p>
                    <a:p>
                      <a:r>
                        <a:rPr lang="en-US" altLang="ja-JP" sz="1400" dirty="0" smtClean="0">
                          <a:solidFill>
                            <a:schemeClr val="tx1"/>
                          </a:solidFill>
                        </a:rPr>
                        <a:t>Salami science</a:t>
                      </a:r>
                      <a:r>
                        <a:rPr kumimoji="1" lang="en-US" altLang="ja-JP" sz="1200" dirty="0" smtClean="0">
                          <a:solidFill>
                            <a:schemeClr val="tx1"/>
                          </a:solidFill>
                        </a:rPr>
                        <a:t/>
                      </a:r>
                      <a:br>
                        <a:rPr kumimoji="1" lang="en-US" altLang="ja-JP" sz="1200" dirty="0" smtClean="0">
                          <a:solidFill>
                            <a:schemeClr val="tx1"/>
                          </a:solidFill>
                        </a:rPr>
                      </a:br>
                      <a:endParaRPr kumimoji="1" lang="ja-JP" altLang="en-US" sz="1200" dirty="0">
                        <a:solidFill>
                          <a:schemeClr val="tx1"/>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参加者の</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同意取得なし</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捏造</a:t>
                      </a:r>
                      <a:r>
                        <a:rPr kumimoji="1" lang="en-US" altLang="ja-JP" dirty="0" smtClean="0">
                          <a:solidFill>
                            <a:schemeClr val="bg1">
                              <a:lumMod val="85000"/>
                            </a:schemeClr>
                          </a:solidFill>
                        </a:rPr>
                        <a:t>Fabrication</a:t>
                      </a: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盗用</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　</a:t>
                      </a:r>
                      <a:r>
                        <a:rPr kumimoji="1" lang="en-US" altLang="ja-JP" dirty="0" smtClean="0">
                          <a:solidFill>
                            <a:schemeClr val="bg1">
                              <a:lumMod val="85000"/>
                            </a:schemeClr>
                          </a:solidFill>
                        </a:rPr>
                        <a:t>P</a:t>
                      </a:r>
                      <a:r>
                        <a:rPr kumimoji="1" lang="ja-JP" altLang="en-US" dirty="0" err="1" smtClean="0">
                          <a:solidFill>
                            <a:schemeClr val="bg1">
                              <a:lumMod val="85000"/>
                            </a:schemeClr>
                          </a:solidFill>
                        </a:rPr>
                        <a:t>ｌ</a:t>
                      </a:r>
                      <a:r>
                        <a:rPr kumimoji="1" lang="en-US" altLang="ja-JP" dirty="0" err="1" smtClean="0">
                          <a:solidFill>
                            <a:schemeClr val="bg1">
                              <a:lumMod val="85000"/>
                            </a:schemeClr>
                          </a:solidFill>
                        </a:rPr>
                        <a:t>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重複出版</a:t>
                      </a:r>
                      <a:endParaRPr kumimoji="1" lang="en-US" altLang="ja-JP" dirty="0" smtClean="0"/>
                    </a:p>
                    <a:p>
                      <a:pPr algn="ctr"/>
                      <a:r>
                        <a:rPr kumimoji="1" lang="en-US" altLang="ja-JP" dirty="0" smtClean="0"/>
                        <a:t>Overlapping</a:t>
                      </a:r>
                      <a:r>
                        <a:rPr kumimoji="1" lang="ja-JP" altLang="en-US" dirty="0" smtClean="0"/>
                        <a:t>　</a:t>
                      </a:r>
                      <a:r>
                        <a:rPr kumimoji="1" lang="en-US" altLang="ja-JP" dirty="0" smtClean="0"/>
                        <a:t>publication</a:t>
                      </a:r>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r>
                        <a:rPr kumimoji="1" lang="ja-JP" altLang="en-US" dirty="0" smtClean="0"/>
                        <a:t>選択的報告・</a:t>
                      </a:r>
                      <a:endParaRPr kumimoji="1" lang="en-US" altLang="ja-JP" dirty="0" smtClean="0"/>
                    </a:p>
                    <a:p>
                      <a:r>
                        <a:rPr kumimoji="1" lang="ja-JP" altLang="en-US" dirty="0" smtClean="0"/>
                        <a:t>出版しない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ja-JP" altLang="en-US" sz="2000" b="1" dirty="0" smtClean="0">
                          <a:solidFill>
                            <a:schemeClr val="bg1">
                              <a:lumMod val="85000"/>
                            </a:schemeClr>
                          </a:solidFill>
                        </a:rPr>
                        <a:t>参加者保護</a:t>
                      </a:r>
                      <a:endParaRPr kumimoji="1" lang="en-US" altLang="ja-JP" sz="2000" b="1" dirty="0" smtClean="0">
                        <a:solidFill>
                          <a:schemeClr val="bg1">
                            <a:lumMod val="85000"/>
                          </a:schemeClr>
                        </a:solidFill>
                      </a:endParaRPr>
                    </a:p>
                    <a:p>
                      <a:pPr algn="ctr"/>
                      <a:r>
                        <a:rPr kumimoji="1" lang="ja-JP" altLang="en-US" sz="2000" b="1" dirty="0" smtClean="0">
                          <a:solidFill>
                            <a:schemeClr val="bg1">
                              <a:lumMod val="85000"/>
                            </a:schemeClr>
                          </a:solidFill>
                        </a:rPr>
                        <a:t>（研究倫理）</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bg1">
                              <a:lumMod val="85000"/>
                            </a:schemeClr>
                          </a:solidFill>
                        </a:rPr>
                        <a:t>科学的な不正行為</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rgbClr val="009900"/>
                          </a:solidFill>
                        </a:rPr>
                        <a:t>出版の倫理</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18</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110282" y="371703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544108"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5535080" y="3721341"/>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110282"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36812" y="2348880"/>
            <a:ext cx="8229600" cy="4316903"/>
          </a:xfrm>
        </p:spPr>
        <p:txBody>
          <a:bodyPr>
            <a:normAutofit/>
          </a:bodyPr>
          <a:lstStyle/>
          <a:p>
            <a:pPr marL="0" indent="0">
              <a:buNone/>
            </a:pPr>
            <a:r>
              <a:rPr lang="ja-JP" altLang="en-US" sz="2800" dirty="0">
                <a:solidFill>
                  <a:schemeClr val="accent1"/>
                </a:solidFill>
              </a:rPr>
              <a:t>著者</a:t>
            </a:r>
            <a:r>
              <a:rPr lang="ja-JP" altLang="en-US" sz="2800" dirty="0" smtClean="0">
                <a:solidFill>
                  <a:schemeClr val="accent1"/>
                </a:solidFill>
              </a:rPr>
              <a:t>資格（</a:t>
            </a:r>
            <a:r>
              <a:rPr lang="en-US" altLang="ja-JP" sz="2800" dirty="0" smtClean="0">
                <a:solidFill>
                  <a:schemeClr val="accent1"/>
                </a:solidFill>
              </a:rPr>
              <a:t>Authorship</a:t>
            </a:r>
            <a:r>
              <a:rPr lang="ja-JP" altLang="en-US" sz="2800" dirty="0" smtClean="0">
                <a:solidFill>
                  <a:schemeClr val="accent1"/>
                </a:solidFill>
              </a:rPr>
              <a:t>）の</a:t>
            </a:r>
            <a:r>
              <a:rPr lang="en-US" altLang="ja-JP" sz="2800" dirty="0" smtClean="0">
                <a:solidFill>
                  <a:schemeClr val="accent1"/>
                </a:solidFill>
              </a:rPr>
              <a:t>4</a:t>
            </a:r>
            <a:r>
              <a:rPr lang="ja-JP" altLang="en-US" sz="2800" dirty="0" smtClean="0">
                <a:solidFill>
                  <a:schemeClr val="accent1"/>
                </a:solidFill>
              </a:rPr>
              <a:t>規準</a:t>
            </a:r>
            <a:endParaRPr lang="en-US" altLang="ja-JP" sz="2800" dirty="0" smtClean="0">
              <a:solidFill>
                <a:schemeClr val="accent1"/>
              </a:solidFill>
            </a:endParaRPr>
          </a:p>
          <a:p>
            <a:pPr marL="0" indent="0">
              <a:buNone/>
            </a:pPr>
            <a:r>
              <a:rPr kumimoji="1" lang="ja-JP" altLang="en-US" sz="2400" dirty="0" smtClean="0"/>
              <a:t>１．研究構想およびデザイン、データ取得、データ分析および　</a:t>
            </a:r>
            <a:endParaRPr kumimoji="1" lang="en-US" altLang="ja-JP" sz="2400" dirty="0" smtClean="0"/>
          </a:p>
          <a:p>
            <a:pPr marL="0" indent="0">
              <a:buNone/>
            </a:pPr>
            <a:r>
              <a:rPr lang="ja-JP" altLang="en-US" sz="2400" dirty="0"/>
              <a:t>　</a:t>
            </a:r>
            <a:r>
              <a:rPr lang="ja-JP" altLang="en-US" sz="2400" dirty="0" smtClean="0"/>
              <a:t>　</a:t>
            </a:r>
            <a:r>
              <a:rPr kumimoji="1" lang="ja-JP" altLang="en-US" sz="2400" dirty="0" smtClean="0"/>
              <a:t>解釈において</a:t>
            </a:r>
            <a:r>
              <a:rPr kumimoji="1" lang="ja-JP" altLang="en-US" sz="2400" dirty="0" smtClean="0">
                <a:solidFill>
                  <a:srgbClr val="E55809"/>
                </a:solidFill>
              </a:rPr>
              <a:t>相応の貢献</a:t>
            </a:r>
            <a:r>
              <a:rPr kumimoji="1" lang="ja-JP" altLang="en-US" sz="2400" dirty="0" smtClean="0"/>
              <a:t>があり、そして</a:t>
            </a:r>
            <a:r>
              <a:rPr kumimoji="1" lang="ja-JP" altLang="en-US" sz="2400" dirty="0" smtClean="0">
                <a:solidFill>
                  <a:srgbClr val="009900"/>
                </a:solidFill>
              </a:rPr>
              <a:t>　</a:t>
            </a:r>
            <a:r>
              <a:rPr kumimoji="1" lang="ja-JP" altLang="en-US" sz="2400" dirty="0" smtClean="0"/>
              <a:t>　</a:t>
            </a:r>
            <a:endParaRPr kumimoji="1" lang="en-US" altLang="ja-JP" sz="2400" dirty="0" smtClean="0"/>
          </a:p>
          <a:p>
            <a:pPr marL="0" indent="0">
              <a:buNone/>
            </a:pPr>
            <a:r>
              <a:rPr lang="ja-JP" altLang="en-US" sz="2400" dirty="0" smtClean="0"/>
              <a:t>２．論文作成または重要な知的内容に関わる</a:t>
            </a:r>
            <a:r>
              <a:rPr lang="ja-JP" altLang="en-US" sz="2400" dirty="0" smtClean="0">
                <a:solidFill>
                  <a:srgbClr val="E55809"/>
                </a:solidFill>
              </a:rPr>
              <a:t>批判的校閲</a:t>
            </a:r>
            <a:r>
              <a:rPr lang="ja-JP" altLang="en-US" sz="2400" dirty="0" smtClean="0"/>
              <a:t>に　</a:t>
            </a:r>
            <a:endParaRPr lang="en-US" altLang="ja-JP" sz="2400" dirty="0" smtClean="0"/>
          </a:p>
          <a:p>
            <a:pPr marL="0" indent="0">
              <a:buNone/>
            </a:pPr>
            <a:r>
              <a:rPr lang="ja-JP" altLang="en-US" sz="2400" dirty="0"/>
              <a:t>　</a:t>
            </a:r>
            <a:r>
              <a:rPr lang="ja-JP" altLang="en-US" sz="2400" dirty="0" smtClean="0"/>
              <a:t>　関与し、そして</a:t>
            </a:r>
            <a:endParaRPr lang="en-US" altLang="ja-JP" sz="2400" dirty="0" smtClean="0"/>
          </a:p>
          <a:p>
            <a:pPr marL="0" indent="0">
              <a:buNone/>
            </a:pPr>
            <a:r>
              <a:rPr kumimoji="1" lang="ja-JP" altLang="en-US" sz="2400" dirty="0" smtClean="0"/>
              <a:t>３．出版原稿の</a:t>
            </a:r>
            <a:r>
              <a:rPr kumimoji="1" lang="ja-JP" altLang="en-US" sz="2400" dirty="0" smtClean="0">
                <a:solidFill>
                  <a:srgbClr val="E55809"/>
                </a:solidFill>
              </a:rPr>
              <a:t>最終承認</a:t>
            </a:r>
            <a:r>
              <a:rPr kumimoji="1" lang="ja-JP" altLang="en-US" sz="2400" dirty="0" smtClean="0"/>
              <a:t>を行い、そして</a:t>
            </a:r>
            <a:endParaRPr kumimoji="1" lang="en-US" altLang="ja-JP" sz="2400" dirty="0" smtClean="0"/>
          </a:p>
          <a:p>
            <a:pPr marL="0" indent="0">
              <a:buNone/>
            </a:pPr>
            <a:r>
              <a:rPr lang="ja-JP" altLang="en-US" sz="2400" dirty="0" smtClean="0"/>
              <a:t>４．論文の全ての面において、そのいかなる部分についても、　</a:t>
            </a:r>
            <a:endParaRPr lang="en-US" altLang="ja-JP" sz="2400" dirty="0" smtClean="0"/>
          </a:p>
          <a:p>
            <a:pPr marL="0" indent="0">
              <a:buNone/>
            </a:pPr>
            <a:r>
              <a:rPr lang="ja-JP" altLang="en-US" sz="2400" dirty="0"/>
              <a:t>　</a:t>
            </a:r>
            <a:r>
              <a:rPr lang="ja-JP" altLang="en-US" sz="2400" dirty="0" smtClean="0"/>
              <a:t>　正確性と公正性に関する問題が適格に調査され解決される</a:t>
            </a:r>
            <a:endParaRPr lang="en-US" altLang="ja-JP" sz="2400" dirty="0" smtClean="0"/>
          </a:p>
          <a:p>
            <a:pPr marL="0" indent="0">
              <a:buNone/>
            </a:pPr>
            <a:r>
              <a:rPr lang="ja-JP" altLang="en-US" sz="2400" dirty="0"/>
              <a:t>　</a:t>
            </a:r>
            <a:r>
              <a:rPr lang="ja-JP" altLang="en-US" sz="2400" dirty="0" smtClean="0"/>
              <a:t>　ように、</a:t>
            </a:r>
            <a:r>
              <a:rPr lang="ja-JP" altLang="en-US" sz="2400" dirty="0" smtClean="0">
                <a:solidFill>
                  <a:srgbClr val="E55809"/>
                </a:solidFill>
              </a:rPr>
              <a:t>説明責任を負う</a:t>
            </a:r>
            <a:r>
              <a:rPr lang="ja-JP" altLang="en-US" sz="2400" dirty="0" smtClean="0"/>
              <a:t>ことに合意している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19</a:t>
            </a:fld>
            <a:endParaRPr kumimoji="1" lang="ja-JP" altLang="en-US"/>
          </a:p>
        </p:txBody>
      </p:sp>
      <p:sp>
        <p:nvSpPr>
          <p:cNvPr id="5" name="テキスト ボックス 4"/>
          <p:cNvSpPr txBox="1"/>
          <p:nvPr/>
        </p:nvSpPr>
        <p:spPr>
          <a:xfrm>
            <a:off x="467544" y="1340768"/>
            <a:ext cx="6521914" cy="769441"/>
          </a:xfrm>
          <a:prstGeom prst="rect">
            <a:avLst/>
          </a:prstGeom>
          <a:noFill/>
        </p:spPr>
        <p:txBody>
          <a:bodyPr wrap="none" rtlCol="0">
            <a:spAutoFit/>
          </a:bodyPr>
          <a:lstStyle/>
          <a:p>
            <a:r>
              <a:rPr lang="ja-JP" altLang="en-US" sz="2400" dirty="0"/>
              <a:t>医学雑誌編集者国際</a:t>
            </a:r>
            <a:r>
              <a:rPr lang="ja-JP" altLang="en-US" sz="2400" dirty="0" smtClean="0"/>
              <a:t>委員会 推奨</a:t>
            </a:r>
            <a:r>
              <a:rPr lang="ja-JP" altLang="en-US" sz="2400" dirty="0"/>
              <a:t>（</a:t>
            </a:r>
            <a:r>
              <a:rPr lang="en-US" altLang="ja-JP" sz="2400" dirty="0"/>
              <a:t>2014</a:t>
            </a:r>
            <a:r>
              <a:rPr lang="ja-JP" altLang="en-US" sz="2400" dirty="0"/>
              <a:t>）</a:t>
            </a:r>
          </a:p>
          <a:p>
            <a:r>
              <a:rPr lang="ja-JP" altLang="en-US" sz="2000" dirty="0" smtClean="0"/>
              <a:t>（</a:t>
            </a:r>
            <a:r>
              <a:rPr lang="en-US" altLang="ja-JP" sz="2000" dirty="0"/>
              <a:t>International Committee of Medical Journal Editors: ICMJE</a:t>
            </a:r>
            <a:r>
              <a:rPr lang="ja-JP" altLang="en-US" sz="2000" dirty="0" smtClean="0"/>
              <a:t>）</a:t>
            </a:r>
            <a:endParaRPr lang="en-US" altLang="ja-JP" sz="2000" dirty="0" smtClean="0"/>
          </a:p>
        </p:txBody>
      </p:sp>
    </p:spTree>
    <p:extLst>
      <p:ext uri="{BB962C8B-B14F-4D97-AF65-F5344CB8AC3E}">
        <p14:creationId xmlns:p14="http://schemas.microsoft.com/office/powerpoint/2010/main" val="406242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t>１</a:t>
            </a:r>
            <a:r>
              <a:rPr lang="ja-JP" altLang="en-US" dirty="0" smtClean="0"/>
              <a:t>．京都大学の研究公正の考え方</a:t>
            </a:r>
            <a:endParaRPr lang="en-US" altLang="ja-JP" dirty="0" smtClean="0"/>
          </a:p>
          <a:p>
            <a:pPr marL="0" indent="0">
              <a:buNone/>
            </a:pPr>
            <a:r>
              <a:rPr kumimoji="1" lang="ja-JP" altLang="en-US" dirty="0" smtClean="0"/>
              <a:t>２．研究不正</a:t>
            </a:r>
            <a:r>
              <a:rPr lang="ja-JP" altLang="en-US" dirty="0"/>
              <a:t>として何が</a:t>
            </a:r>
            <a:r>
              <a:rPr lang="ja-JP" altLang="en-US" dirty="0" smtClean="0"/>
              <a:t>問題なのか</a:t>
            </a:r>
            <a:r>
              <a:rPr kumimoji="1" lang="ja-JP" altLang="en-US" dirty="0" smtClean="0"/>
              <a:t>？</a:t>
            </a:r>
            <a:endParaRPr kumimoji="1" lang="en-US" altLang="ja-JP" dirty="0" smtClean="0"/>
          </a:p>
          <a:p>
            <a:pPr marL="0" indent="622300">
              <a:buNone/>
            </a:pPr>
            <a:r>
              <a:rPr lang="ja-JP" altLang="en-US" sz="2400" dirty="0" smtClean="0"/>
              <a:t>１）　</a:t>
            </a:r>
            <a:r>
              <a:rPr lang="ja-JP" altLang="en-US" sz="2600" dirty="0" smtClean="0"/>
              <a:t>参加者（弱者）（</a:t>
            </a:r>
            <a:r>
              <a:rPr lang="en-US" altLang="ja-JP" sz="2600" dirty="0" smtClean="0"/>
              <a:t>Research</a:t>
            </a:r>
            <a:r>
              <a:rPr lang="ja-JP" altLang="en-US" sz="2600" dirty="0"/>
              <a:t> </a:t>
            </a:r>
            <a:r>
              <a:rPr lang="en-US" altLang="ja-JP" sz="2600" dirty="0" smtClean="0"/>
              <a:t>participants</a:t>
            </a:r>
            <a:r>
              <a:rPr lang="ja-JP" altLang="en-US" sz="2600" dirty="0" smtClean="0"/>
              <a:t>）保護</a:t>
            </a:r>
            <a:endParaRPr lang="en-US" altLang="ja-JP" sz="2600" dirty="0" smtClean="0"/>
          </a:p>
          <a:p>
            <a:pPr marL="0" indent="622300">
              <a:buNone/>
            </a:pPr>
            <a:r>
              <a:rPr kumimoji="1" lang="ja-JP" altLang="en-US" sz="2600" dirty="0" smtClean="0"/>
              <a:t>２）　</a:t>
            </a:r>
            <a:r>
              <a:rPr lang="ja-JP" altLang="en-US" sz="2600" dirty="0" smtClean="0"/>
              <a:t>科学的な不正行為（</a:t>
            </a:r>
            <a:r>
              <a:rPr lang="en-US" altLang="ja-JP" sz="2600" dirty="0" smtClean="0"/>
              <a:t>Scientific misconduct</a:t>
            </a:r>
            <a:r>
              <a:rPr lang="ja-JP" altLang="en-US" sz="2600" dirty="0" smtClean="0"/>
              <a:t>）</a:t>
            </a:r>
            <a:endParaRPr kumimoji="1" lang="en-US" altLang="ja-JP" sz="2600" dirty="0" smtClean="0"/>
          </a:p>
          <a:p>
            <a:pPr marL="0" indent="622300">
              <a:buNone/>
            </a:pPr>
            <a:r>
              <a:rPr lang="ja-JP" altLang="en-US" sz="2600" dirty="0" smtClean="0"/>
              <a:t>３）　出版の倫理（</a:t>
            </a:r>
            <a:r>
              <a:rPr lang="en-US" altLang="ja-JP" sz="2600" dirty="0" smtClean="0"/>
              <a:t>Publication ethics</a:t>
            </a:r>
            <a:r>
              <a:rPr lang="ja-JP" altLang="en-US" sz="2600" dirty="0" smtClean="0"/>
              <a:t>）</a:t>
            </a:r>
            <a:endParaRPr lang="en-US" altLang="ja-JP" sz="2600" dirty="0" smtClean="0"/>
          </a:p>
          <a:p>
            <a:pPr marL="0" indent="622300">
              <a:buNone/>
            </a:pPr>
            <a:r>
              <a:rPr kumimoji="1" lang="ja-JP" altLang="en-US" sz="2600" dirty="0" smtClean="0"/>
              <a:t>４）　</a:t>
            </a:r>
            <a:r>
              <a:rPr lang="ja-JP" altLang="en-US" sz="2600" dirty="0" smtClean="0"/>
              <a:t>利益相反（</a:t>
            </a:r>
            <a:r>
              <a:rPr lang="en-US" altLang="ja-JP" sz="2600" dirty="0" smtClean="0"/>
              <a:t>Conflict </a:t>
            </a:r>
            <a:r>
              <a:rPr lang="en-US" altLang="ja-JP" sz="2600" dirty="0"/>
              <a:t>of </a:t>
            </a:r>
            <a:r>
              <a:rPr lang="en-US" altLang="ja-JP" sz="2600" dirty="0" smtClean="0"/>
              <a:t>Interest: COI)</a:t>
            </a:r>
            <a:endParaRPr kumimoji="1" lang="en-US" altLang="ja-JP" sz="2600" dirty="0" smtClean="0"/>
          </a:p>
          <a:p>
            <a:pPr marL="0" indent="622300">
              <a:buNone/>
            </a:pPr>
            <a:r>
              <a:rPr lang="ja-JP" altLang="en-US" sz="2600" dirty="0" smtClean="0"/>
              <a:t>５）　</a:t>
            </a:r>
            <a:r>
              <a:rPr lang="ja-JP" altLang="en-US" sz="2600" dirty="0"/>
              <a:t>復習</a:t>
            </a:r>
            <a:r>
              <a:rPr lang="ja-JP" altLang="en-US" sz="2600" dirty="0" smtClean="0"/>
              <a:t>問題：何が問題なのか？</a:t>
            </a:r>
            <a:endParaRPr kumimoji="1" lang="en-US" altLang="ja-JP" sz="2600" dirty="0" smtClean="0"/>
          </a:p>
          <a:p>
            <a:pPr marL="0" indent="0">
              <a:buNone/>
            </a:pPr>
            <a:r>
              <a:rPr lang="ja-JP" altLang="en-US" dirty="0"/>
              <a:t>３</a:t>
            </a:r>
            <a:r>
              <a:rPr lang="ja-JP" altLang="en-US" dirty="0" smtClean="0"/>
              <a:t>．「私はどうすればいいのか？」：事例に学ぶ</a:t>
            </a:r>
            <a:endParaRPr lang="en-US" altLang="ja-JP" dirty="0" smtClean="0"/>
          </a:p>
          <a:p>
            <a:pPr marL="0" indent="0">
              <a:buNone/>
            </a:pPr>
            <a:r>
              <a:rPr kumimoji="1" lang="ja-JP" altLang="en-US" dirty="0"/>
              <a:t>４</a:t>
            </a:r>
            <a:r>
              <a:rPr kumimoji="1" lang="ja-JP" altLang="en-US" dirty="0" smtClean="0"/>
              <a:t>．京都大学の取り組み</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a:t>
            </a:fld>
            <a:endParaRPr kumimoji="1" lang="ja-JP" altLang="en-US" dirty="0"/>
          </a:p>
        </p:txBody>
      </p:sp>
    </p:spTree>
    <p:extLst>
      <p:ext uri="{BB962C8B-B14F-4D97-AF65-F5344CB8AC3E}">
        <p14:creationId xmlns:p14="http://schemas.microsoft.com/office/powerpoint/2010/main" val="1462853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67544" y="1412776"/>
            <a:ext cx="8424936" cy="5229200"/>
          </a:xfrm>
        </p:spPr>
        <p:txBody>
          <a:bodyPr/>
          <a:lstStyle/>
          <a:p>
            <a:pPr marL="0" indent="0">
              <a:buNone/>
            </a:pPr>
            <a:r>
              <a:rPr lang="ja-JP" altLang="en-US" sz="2800" dirty="0" smtClean="0">
                <a:solidFill>
                  <a:schemeClr val="accent1"/>
                </a:solidFill>
              </a:rPr>
              <a:t>重複出版</a:t>
            </a:r>
            <a:endParaRPr lang="en-US" altLang="ja-JP" sz="2800" dirty="0" smtClean="0">
              <a:solidFill>
                <a:schemeClr val="accent1"/>
              </a:solidFill>
            </a:endParaRPr>
          </a:p>
          <a:p>
            <a:pPr marL="0" indent="0">
              <a:buNone/>
            </a:pPr>
            <a:r>
              <a:rPr lang="ja-JP" altLang="en-US" sz="2800" dirty="0"/>
              <a:t>１</a:t>
            </a:r>
            <a:r>
              <a:rPr lang="ja-JP" altLang="en-US" sz="2800" dirty="0" smtClean="0"/>
              <a:t>．多重投稿（</a:t>
            </a:r>
            <a:r>
              <a:rPr lang="en-US" altLang="ja-JP" sz="2800" dirty="0" smtClean="0"/>
              <a:t>duplicate submission</a:t>
            </a:r>
            <a:r>
              <a:rPr lang="ja-JP" altLang="en-US" sz="2800" dirty="0" smtClean="0"/>
              <a:t>）</a:t>
            </a:r>
            <a:endParaRPr lang="en-US" altLang="ja-JP" sz="2800" dirty="0" smtClean="0"/>
          </a:p>
          <a:p>
            <a:pPr marL="0" indent="0">
              <a:buNone/>
            </a:pPr>
            <a:r>
              <a:rPr lang="ja-JP" altLang="en-US" sz="2800" dirty="0"/>
              <a:t>　</a:t>
            </a:r>
            <a:r>
              <a:rPr lang="ja-JP" altLang="en-US" sz="2800" dirty="0" smtClean="0"/>
              <a:t>　</a:t>
            </a:r>
            <a:r>
              <a:rPr lang="ja-JP" altLang="en-US" sz="2400" dirty="0" smtClean="0">
                <a:solidFill>
                  <a:srgbClr val="DF630F"/>
                </a:solidFill>
              </a:rPr>
              <a:t>同一論文を同時に複数</a:t>
            </a:r>
            <a:r>
              <a:rPr lang="ja-JP" altLang="en-US" sz="2400" dirty="0" smtClean="0"/>
              <a:t>の雑誌に投稿してはならない</a:t>
            </a:r>
            <a:endParaRPr lang="en-US" altLang="ja-JP" sz="2400" dirty="0" smtClean="0"/>
          </a:p>
          <a:p>
            <a:pPr marL="0" indent="0">
              <a:buNone/>
            </a:pPr>
            <a:r>
              <a:rPr lang="ja-JP" altLang="en-US" sz="2800" dirty="0"/>
              <a:t>２</a:t>
            </a:r>
            <a:r>
              <a:rPr lang="ja-JP" altLang="en-US" sz="2800" dirty="0" smtClean="0"/>
              <a:t>．多重出版（</a:t>
            </a:r>
            <a:r>
              <a:rPr lang="en-US" altLang="ja-JP" sz="2800" dirty="0" smtClean="0"/>
              <a:t>duplicate publication</a:t>
            </a:r>
            <a:r>
              <a:rPr lang="ja-JP" altLang="en-US" sz="2800" dirty="0" smtClean="0"/>
              <a:t>）</a:t>
            </a:r>
            <a:endParaRPr lang="en-US" altLang="ja-JP" sz="2800" dirty="0" smtClean="0"/>
          </a:p>
          <a:p>
            <a:pPr marL="0" indent="0">
              <a:buNone/>
            </a:pPr>
            <a:r>
              <a:rPr lang="ja-JP" altLang="en-US" sz="2800" dirty="0"/>
              <a:t>　</a:t>
            </a:r>
            <a:r>
              <a:rPr lang="ja-JP" altLang="en-US" sz="2800" dirty="0" smtClean="0"/>
              <a:t>　</a:t>
            </a:r>
            <a:r>
              <a:rPr lang="ja-JP" altLang="en-US" sz="2400" dirty="0" smtClean="0"/>
              <a:t>出版された論文と大部分が重複する（多少の未発表データを</a:t>
            </a:r>
            <a:endParaRPr lang="en-US" altLang="ja-JP" sz="2400" dirty="0" smtClean="0"/>
          </a:p>
          <a:p>
            <a:pPr marL="0" indent="0">
              <a:buNone/>
            </a:pPr>
            <a:r>
              <a:rPr lang="ja-JP" altLang="en-US" sz="2400" dirty="0"/>
              <a:t>　</a:t>
            </a:r>
            <a:r>
              <a:rPr lang="ja-JP" altLang="en-US" sz="2400" dirty="0" smtClean="0"/>
              <a:t>　追加した）論文を、先に</a:t>
            </a:r>
            <a:r>
              <a:rPr lang="ja-JP" altLang="en-US" sz="2400" dirty="0" smtClean="0">
                <a:solidFill>
                  <a:srgbClr val="DF630F"/>
                </a:solidFill>
              </a:rPr>
              <a:t>出版された論文への明確な言及</a:t>
            </a:r>
            <a:r>
              <a:rPr lang="ja-JP" altLang="en-US" sz="2400" dirty="0" smtClean="0"/>
              <a:t>を　</a:t>
            </a:r>
            <a:endParaRPr lang="en-US" altLang="ja-JP" sz="2400" dirty="0" smtClean="0"/>
          </a:p>
          <a:p>
            <a:pPr marL="0" indent="0">
              <a:buNone/>
            </a:pPr>
            <a:r>
              <a:rPr lang="ja-JP" altLang="en-US" sz="2400" dirty="0"/>
              <a:t>　</a:t>
            </a:r>
            <a:r>
              <a:rPr lang="ja-JP" altLang="en-US" sz="2400" dirty="0" smtClean="0"/>
              <a:t>　せずに掲載してはならない</a:t>
            </a:r>
            <a:endParaRPr lang="en-US" altLang="ja-JP" sz="2400" dirty="0" smtClean="0"/>
          </a:p>
          <a:p>
            <a:pPr marL="0" indent="0">
              <a:buNone/>
            </a:pPr>
            <a:r>
              <a:rPr lang="ja-JP" altLang="en-US" sz="2400" dirty="0"/>
              <a:t>　</a:t>
            </a:r>
            <a:r>
              <a:rPr lang="ja-JP" altLang="en-US" sz="2400" dirty="0" smtClean="0"/>
              <a:t>　　　</a:t>
            </a:r>
            <a:endParaRPr lang="en-US" altLang="ja-JP" sz="24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20</a:t>
            </a:fld>
            <a:endParaRPr kumimoji="1" lang="ja-JP" altLang="en-US"/>
          </a:p>
        </p:txBody>
      </p:sp>
    </p:spTree>
    <p:extLst>
      <p:ext uri="{BB962C8B-B14F-4D97-AF65-F5344CB8AC3E}">
        <p14:creationId xmlns:p14="http://schemas.microsoft.com/office/powerpoint/2010/main" val="27588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38594" y="1628801"/>
            <a:ext cx="8453886" cy="5229200"/>
          </a:xfrm>
        </p:spPr>
        <p:txBody>
          <a:bodyPr>
            <a:normAutofit/>
          </a:bodyPr>
          <a:lstStyle/>
          <a:p>
            <a:pPr marL="0" indent="0">
              <a:buNone/>
            </a:pPr>
            <a:r>
              <a:rPr lang="ja-JP" altLang="en-US" sz="2800" dirty="0">
                <a:solidFill>
                  <a:schemeClr val="accent1"/>
                </a:solidFill>
              </a:rPr>
              <a:t>二次</a:t>
            </a:r>
            <a:r>
              <a:rPr lang="ja-JP" altLang="en-US" sz="2800" dirty="0" smtClean="0">
                <a:solidFill>
                  <a:schemeClr val="accent1"/>
                </a:solidFill>
              </a:rPr>
              <a:t>出版（翻訳など）が容認される</a:t>
            </a:r>
            <a:r>
              <a:rPr lang="en-US" altLang="ja-JP" sz="2800" dirty="0" smtClean="0">
                <a:solidFill>
                  <a:schemeClr val="accent1"/>
                </a:solidFill>
              </a:rPr>
              <a:t>6</a:t>
            </a:r>
            <a:r>
              <a:rPr lang="ja-JP" altLang="en-US" sz="2800" dirty="0" smtClean="0">
                <a:solidFill>
                  <a:schemeClr val="accent1"/>
                </a:solidFill>
              </a:rPr>
              <a:t>条件</a:t>
            </a:r>
            <a:endParaRPr lang="en-US" altLang="ja-JP" sz="2800" dirty="0" smtClean="0">
              <a:solidFill>
                <a:schemeClr val="accent1"/>
              </a:solidFill>
            </a:endParaRPr>
          </a:p>
          <a:p>
            <a:pPr marL="0" indent="0">
              <a:buNone/>
            </a:pPr>
            <a:r>
              <a:rPr lang="ja-JP" altLang="en-US" sz="2400" dirty="0" smtClean="0"/>
              <a:t>　１</a:t>
            </a:r>
            <a:r>
              <a:rPr lang="ja-JP" altLang="en-US" sz="2400" dirty="0"/>
              <a:t>．</a:t>
            </a:r>
            <a:r>
              <a:rPr lang="ja-JP" altLang="en-US" sz="2400" dirty="0">
                <a:solidFill>
                  <a:srgbClr val="DF630F"/>
                </a:solidFill>
              </a:rPr>
              <a:t>両誌の編集者の了解を得ている</a:t>
            </a:r>
            <a:endParaRPr lang="en-US" altLang="ja-JP" sz="2400" dirty="0">
              <a:solidFill>
                <a:srgbClr val="DF630F"/>
              </a:solidFill>
            </a:endParaRPr>
          </a:p>
          <a:p>
            <a:pPr marL="0" indent="0">
              <a:buNone/>
            </a:pPr>
            <a:r>
              <a:rPr lang="ja-JP" altLang="en-US" sz="2400" dirty="0" smtClean="0"/>
              <a:t>　２．初版の優先権を尊重し、双方の編集者と出版時期を取決め</a:t>
            </a:r>
            <a:endParaRPr lang="en-US" altLang="ja-JP" sz="2400" dirty="0"/>
          </a:p>
          <a:p>
            <a:pPr marL="0" indent="0">
              <a:buNone/>
            </a:pPr>
            <a:r>
              <a:rPr lang="ja-JP" altLang="en-US" sz="2400" dirty="0" smtClean="0"/>
              <a:t>　３．</a:t>
            </a:r>
            <a:r>
              <a:rPr lang="ja-JP" altLang="en-US" sz="2400" dirty="0" smtClean="0">
                <a:solidFill>
                  <a:srgbClr val="DF630F"/>
                </a:solidFill>
              </a:rPr>
              <a:t>異なる読者層と</a:t>
            </a:r>
            <a:r>
              <a:rPr lang="ja-JP" altLang="en-US" sz="2400" dirty="0">
                <a:solidFill>
                  <a:srgbClr val="DF630F"/>
                </a:solidFill>
              </a:rPr>
              <a:t>言語</a:t>
            </a:r>
            <a:endParaRPr lang="en-US" altLang="ja-JP" sz="2400" dirty="0">
              <a:solidFill>
                <a:srgbClr val="DF630F"/>
              </a:solidFill>
            </a:endParaRPr>
          </a:p>
          <a:p>
            <a:pPr marL="0" indent="0">
              <a:buNone/>
            </a:pPr>
            <a:r>
              <a:rPr lang="ja-JP" altLang="en-US" sz="2400" dirty="0" smtClean="0"/>
              <a:t>　４．初版</a:t>
            </a:r>
            <a:r>
              <a:rPr lang="ja-JP" altLang="en-US" sz="2400" dirty="0"/>
              <a:t>の</a:t>
            </a:r>
            <a:r>
              <a:rPr lang="ja-JP" altLang="en-US" sz="2400" dirty="0" smtClean="0"/>
              <a:t>データ</a:t>
            </a:r>
            <a:r>
              <a:rPr lang="ja-JP" altLang="en-US" sz="2400" dirty="0"/>
              <a:t>と</a:t>
            </a:r>
            <a:r>
              <a:rPr lang="ja-JP" altLang="en-US" sz="2400" dirty="0" smtClean="0"/>
              <a:t>解釈を</a:t>
            </a:r>
            <a:r>
              <a:rPr lang="ja-JP" altLang="en-US" sz="2400" dirty="0"/>
              <a:t>忠実に反映</a:t>
            </a:r>
            <a:endParaRPr lang="en-US" altLang="ja-JP" sz="2400" dirty="0"/>
          </a:p>
          <a:p>
            <a:pPr marL="0" indent="0">
              <a:buNone/>
            </a:pPr>
            <a:r>
              <a:rPr lang="ja-JP" altLang="en-US" sz="2400" dirty="0" smtClean="0"/>
              <a:t>　５</a:t>
            </a:r>
            <a:r>
              <a:rPr lang="ja-JP" altLang="en-US" sz="2400" dirty="0"/>
              <a:t>．二次出版のタイトルページの</a:t>
            </a:r>
            <a:r>
              <a:rPr lang="ja-JP" altLang="en-US" sz="2400" dirty="0" smtClean="0"/>
              <a:t>脚注で</a:t>
            </a:r>
            <a:r>
              <a:rPr lang="ja-JP" altLang="en-US" sz="2400" dirty="0"/>
              <a:t>並行出版であること</a:t>
            </a:r>
            <a:r>
              <a:rPr lang="ja-JP" altLang="en-US" sz="2400" dirty="0" smtClean="0"/>
              <a:t>、　</a:t>
            </a:r>
            <a:endParaRPr lang="en-US" altLang="ja-JP" sz="2400" dirty="0" smtClean="0"/>
          </a:p>
          <a:p>
            <a:pPr marL="0" indent="0">
              <a:buNone/>
            </a:pPr>
            <a:r>
              <a:rPr lang="ja-JP" altLang="en-US" sz="2400" dirty="0"/>
              <a:t>　</a:t>
            </a:r>
            <a:r>
              <a:rPr lang="ja-JP" altLang="en-US" sz="2400" dirty="0" smtClean="0"/>
              <a:t>　一時</a:t>
            </a:r>
            <a:r>
              <a:rPr lang="ja-JP" altLang="en-US" sz="2400" dirty="0"/>
              <a:t>出版の書誌情報を</a:t>
            </a:r>
            <a:r>
              <a:rPr lang="ja-JP" altLang="en-US" sz="2400" dirty="0">
                <a:solidFill>
                  <a:srgbClr val="DF630F"/>
                </a:solidFill>
              </a:rPr>
              <a:t>明記</a:t>
            </a:r>
            <a:endParaRPr lang="en-US" altLang="ja-JP" sz="2400" dirty="0">
              <a:solidFill>
                <a:srgbClr val="DF630F"/>
              </a:solidFill>
            </a:endParaRPr>
          </a:p>
          <a:p>
            <a:pPr marL="0" indent="0">
              <a:buNone/>
            </a:pPr>
            <a:r>
              <a:rPr lang="ja-JP" altLang="en-US" sz="2400" dirty="0" smtClean="0"/>
              <a:t>　６</a:t>
            </a:r>
            <a:r>
              <a:rPr lang="ja-JP" altLang="en-US" sz="2400" dirty="0"/>
              <a:t>．</a:t>
            </a:r>
            <a:r>
              <a:rPr lang="en-US" altLang="ja-JP" sz="2400" dirty="0"/>
              <a:t>MEDLINE</a:t>
            </a:r>
            <a:r>
              <a:rPr lang="ja-JP" altLang="en-US" sz="2400" dirty="0"/>
              <a:t>の収載誌で発表</a:t>
            </a:r>
            <a:r>
              <a:rPr lang="ja-JP" altLang="en-US" sz="2400" dirty="0" smtClean="0"/>
              <a:t>された場合</a:t>
            </a:r>
            <a:r>
              <a:rPr lang="ja-JP" altLang="en-US" sz="2400" dirty="0"/>
              <a:t>は、</a:t>
            </a:r>
            <a:r>
              <a:rPr lang="ja-JP" altLang="en-US" sz="2400" dirty="0" smtClean="0"/>
              <a:t>翻訳版（二次出版）　</a:t>
            </a:r>
            <a:endParaRPr lang="en-US" altLang="ja-JP" sz="2400" dirty="0" smtClean="0"/>
          </a:p>
          <a:p>
            <a:pPr marL="0" indent="0">
              <a:buNone/>
            </a:pPr>
            <a:r>
              <a:rPr lang="ja-JP" altLang="en-US" sz="2400" dirty="0"/>
              <a:t>　</a:t>
            </a:r>
            <a:r>
              <a:rPr lang="ja-JP" altLang="en-US" sz="2400" dirty="0" smtClean="0"/>
              <a:t>　の</a:t>
            </a:r>
            <a:r>
              <a:rPr lang="ja-JP" altLang="en-US" sz="2400" dirty="0"/>
              <a:t>引用・登録は</a:t>
            </a:r>
            <a:r>
              <a:rPr lang="ja-JP" altLang="en-US" sz="2400" dirty="0" smtClean="0"/>
              <a:t>しない　</a:t>
            </a:r>
            <a:endParaRPr lang="en-US" altLang="ja-JP" sz="28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21</a:t>
            </a:fld>
            <a:endParaRPr kumimoji="1" lang="ja-JP" altLang="en-US"/>
          </a:p>
        </p:txBody>
      </p:sp>
    </p:spTree>
    <p:extLst>
      <p:ext uri="{BB962C8B-B14F-4D97-AF65-F5344CB8AC3E}">
        <p14:creationId xmlns:p14="http://schemas.microsoft.com/office/powerpoint/2010/main" val="351674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395536" y="1268760"/>
            <a:ext cx="8453886" cy="5229200"/>
          </a:xfrm>
        </p:spPr>
        <p:txBody>
          <a:bodyPr>
            <a:normAutofit/>
          </a:bodyPr>
          <a:lstStyle/>
          <a:p>
            <a:pPr marL="0" indent="0">
              <a:buNone/>
            </a:pPr>
            <a:r>
              <a:rPr lang="ja-JP" altLang="en-US" sz="2800" dirty="0">
                <a:solidFill>
                  <a:schemeClr val="accent1"/>
                </a:solidFill>
              </a:rPr>
              <a:t>細</a:t>
            </a:r>
            <a:r>
              <a:rPr lang="ja-JP" altLang="en-US" sz="2800" dirty="0" smtClean="0">
                <a:solidFill>
                  <a:schemeClr val="accent1"/>
                </a:solidFill>
              </a:rPr>
              <a:t>切れ・サラミ出版</a:t>
            </a:r>
            <a:endParaRPr lang="en-US" altLang="ja-JP" sz="2800" dirty="0" smtClean="0">
              <a:solidFill>
                <a:schemeClr val="accent1"/>
              </a:solidFill>
            </a:endParaRPr>
          </a:p>
          <a:p>
            <a:pPr marL="0" indent="0">
              <a:buNone/>
            </a:pPr>
            <a:r>
              <a:rPr lang="ja-JP" altLang="en-US" sz="2400" dirty="0" smtClean="0"/>
              <a:t>同一のデータベースに属する研究結果を、同一プロジェクトで</a:t>
            </a:r>
            <a:endParaRPr lang="en-US" altLang="ja-JP" sz="2400" dirty="0" smtClean="0"/>
          </a:p>
          <a:p>
            <a:pPr marL="0" indent="0">
              <a:buNone/>
            </a:pPr>
            <a:r>
              <a:rPr lang="ja-JP" altLang="en-US" sz="2400" dirty="0" smtClean="0"/>
              <a:t>あると示さずに、できるだけ</a:t>
            </a:r>
            <a:r>
              <a:rPr lang="ja-JP" altLang="en-US" sz="2400" dirty="0"/>
              <a:t>多く</a:t>
            </a:r>
            <a:r>
              <a:rPr lang="ja-JP" altLang="en-US" sz="2400" dirty="0" smtClean="0"/>
              <a:t>の出版</a:t>
            </a:r>
            <a:r>
              <a:rPr lang="ja-JP" altLang="en-US" sz="2400" dirty="0"/>
              <a:t>可能な論文</a:t>
            </a:r>
            <a:r>
              <a:rPr lang="ja-JP" altLang="en-US" sz="2400" dirty="0" smtClean="0"/>
              <a:t>に分割する</a:t>
            </a:r>
            <a:endParaRPr lang="en-US" altLang="ja-JP" sz="2400" dirty="0"/>
          </a:p>
          <a:p>
            <a:pPr marL="0" indent="0">
              <a:buNone/>
            </a:pPr>
            <a:r>
              <a:rPr lang="en-US" altLang="ja-JP" sz="2400" dirty="0" smtClean="0">
                <a:solidFill>
                  <a:srgbClr val="E55809"/>
                </a:solidFill>
              </a:rPr>
              <a:t>〈</a:t>
            </a:r>
            <a:r>
              <a:rPr lang="ja-JP" altLang="en-US" sz="2400" dirty="0">
                <a:solidFill>
                  <a:srgbClr val="E55809"/>
                </a:solidFill>
              </a:rPr>
              <a:t>対策</a:t>
            </a:r>
            <a:r>
              <a:rPr lang="en-US" altLang="ja-JP" sz="2400" dirty="0" smtClean="0">
                <a:solidFill>
                  <a:srgbClr val="E55809"/>
                </a:solidFill>
              </a:rPr>
              <a:t>〉</a:t>
            </a:r>
          </a:p>
          <a:p>
            <a:pPr marL="0" indent="0">
              <a:buNone/>
            </a:pPr>
            <a:r>
              <a:rPr lang="ja-JP" altLang="en-US" sz="2400" dirty="0" smtClean="0"/>
              <a:t>大規模</a:t>
            </a:r>
            <a:r>
              <a:rPr lang="ja-JP" altLang="en-US" sz="2400" dirty="0"/>
              <a:t>プロジェクトのサブグループ解析は</a:t>
            </a:r>
            <a:r>
              <a:rPr lang="ja-JP" altLang="en-US" sz="2400" dirty="0" smtClean="0"/>
              <a:t>、</a:t>
            </a:r>
            <a:r>
              <a:rPr lang="ja-JP" altLang="en-US" sz="2400" dirty="0" smtClean="0">
                <a:solidFill>
                  <a:srgbClr val="E55809"/>
                </a:solidFill>
              </a:rPr>
              <a:t>プロジェクト名と　</a:t>
            </a:r>
            <a:endParaRPr lang="en-US" altLang="ja-JP" sz="2400" dirty="0" smtClean="0">
              <a:solidFill>
                <a:srgbClr val="E55809"/>
              </a:solidFill>
            </a:endParaRPr>
          </a:p>
          <a:p>
            <a:pPr marL="0" indent="0">
              <a:buNone/>
            </a:pPr>
            <a:r>
              <a:rPr lang="ja-JP" altLang="en-US" sz="2400" dirty="0" smtClean="0">
                <a:solidFill>
                  <a:srgbClr val="E55809"/>
                </a:solidFill>
              </a:rPr>
              <a:t>臨床試験登録</a:t>
            </a:r>
            <a:r>
              <a:rPr lang="ja-JP" altLang="en-US" sz="2400" dirty="0">
                <a:solidFill>
                  <a:srgbClr val="E55809"/>
                </a:solidFill>
              </a:rPr>
              <a:t>番号を</a:t>
            </a:r>
            <a:r>
              <a:rPr lang="ja-JP" altLang="en-US" sz="2400" dirty="0" smtClean="0">
                <a:solidFill>
                  <a:srgbClr val="E55809"/>
                </a:solidFill>
              </a:rPr>
              <a:t>明示</a:t>
            </a:r>
            <a:endParaRPr lang="en-US" altLang="ja-JP" sz="1000" dirty="0" smtClean="0">
              <a:solidFill>
                <a:srgbClr val="E55809"/>
              </a:solidFill>
            </a:endParaRPr>
          </a:p>
          <a:p>
            <a:pPr marL="0" indent="0">
              <a:buNone/>
            </a:pPr>
            <a:endParaRPr lang="en-US" altLang="ja-JP" sz="2400" dirty="0" smtClean="0">
              <a:solidFill>
                <a:srgbClr val="E55809"/>
              </a:solidFill>
            </a:endParaRPr>
          </a:p>
          <a:p>
            <a:pPr marL="0" indent="0">
              <a:buNone/>
            </a:pPr>
            <a:r>
              <a:rPr lang="ja-JP" altLang="en-US" sz="2800" dirty="0" smtClean="0">
                <a:solidFill>
                  <a:schemeClr val="accent1"/>
                </a:solidFill>
              </a:rPr>
              <a:t>選択的</a:t>
            </a:r>
            <a:r>
              <a:rPr lang="ja-JP" altLang="en-US" sz="2800" dirty="0">
                <a:solidFill>
                  <a:schemeClr val="accent1"/>
                </a:solidFill>
              </a:rPr>
              <a:t>報告</a:t>
            </a:r>
            <a:r>
              <a:rPr lang="ja-JP" altLang="en-US" sz="2800" dirty="0" smtClean="0">
                <a:solidFill>
                  <a:schemeClr val="accent1"/>
                </a:solidFill>
              </a:rPr>
              <a:t>・出版しない</a:t>
            </a:r>
            <a:r>
              <a:rPr lang="ja-JP" altLang="en-US" sz="2400" dirty="0">
                <a:solidFill>
                  <a:schemeClr val="accent1"/>
                </a:solidFill>
              </a:rPr>
              <a:t>（</a:t>
            </a:r>
            <a:r>
              <a:rPr lang="ja-JP" altLang="en-US" sz="2400" dirty="0" smtClean="0">
                <a:solidFill>
                  <a:srgbClr val="0070C0"/>
                </a:solidFill>
              </a:rPr>
              <a:t>いいとこ取り：</a:t>
            </a:r>
            <a:r>
              <a:rPr lang="en-US" altLang="ja-JP" sz="2400" dirty="0" smtClean="0">
                <a:solidFill>
                  <a:srgbClr val="0070C0"/>
                </a:solidFill>
              </a:rPr>
              <a:t>cherry picking</a:t>
            </a:r>
            <a:r>
              <a:rPr lang="ja-JP" altLang="en-US" sz="2400" dirty="0">
                <a:solidFill>
                  <a:srgbClr val="0070C0"/>
                </a:solidFill>
              </a:rPr>
              <a:t>）</a:t>
            </a:r>
            <a:endParaRPr lang="en-US" altLang="ja-JP" sz="2400" dirty="0" smtClean="0">
              <a:solidFill>
                <a:srgbClr val="0070C0"/>
              </a:solidFill>
            </a:endParaRPr>
          </a:p>
          <a:p>
            <a:pPr marL="0" indent="0">
              <a:buNone/>
            </a:pPr>
            <a:r>
              <a:rPr lang="ja-JP" altLang="en-US" sz="2400" dirty="0" smtClean="0"/>
              <a:t>有意差</a:t>
            </a:r>
            <a:r>
              <a:rPr lang="ja-JP" altLang="en-US" sz="2400" dirty="0"/>
              <a:t>が見られた結果だけを、それが主分析のように書く</a:t>
            </a:r>
            <a:endParaRPr lang="en-US" altLang="ja-JP" sz="2400" dirty="0"/>
          </a:p>
          <a:p>
            <a:pPr marL="0" indent="0">
              <a:buNone/>
            </a:pPr>
            <a:r>
              <a:rPr lang="en-US" altLang="ja-JP" sz="2400" dirty="0">
                <a:solidFill>
                  <a:srgbClr val="E55809"/>
                </a:solidFill>
              </a:rPr>
              <a:t>〈</a:t>
            </a:r>
            <a:r>
              <a:rPr lang="ja-JP" altLang="en-US" sz="2400" dirty="0">
                <a:solidFill>
                  <a:srgbClr val="E55809"/>
                </a:solidFill>
              </a:rPr>
              <a:t>対策</a:t>
            </a:r>
            <a:r>
              <a:rPr lang="en-US" altLang="ja-JP" sz="2400" dirty="0" smtClean="0">
                <a:solidFill>
                  <a:srgbClr val="E55809"/>
                </a:solidFill>
              </a:rPr>
              <a:t>〉</a:t>
            </a:r>
          </a:p>
          <a:p>
            <a:pPr marL="0" indent="0">
              <a:buNone/>
            </a:pPr>
            <a:r>
              <a:rPr lang="ja-JP" altLang="en-US" sz="2400" dirty="0">
                <a:solidFill>
                  <a:srgbClr val="E55809"/>
                </a:solidFill>
              </a:rPr>
              <a:t>臨床</a:t>
            </a:r>
            <a:r>
              <a:rPr lang="ja-JP" altLang="en-US" sz="2400" dirty="0" smtClean="0">
                <a:solidFill>
                  <a:srgbClr val="E55809"/>
                </a:solidFill>
              </a:rPr>
              <a:t>試験登録、研究計画書（プロトコール）公開</a:t>
            </a:r>
            <a:endParaRPr lang="en-US" altLang="ja-JP" sz="2400" dirty="0">
              <a:solidFill>
                <a:srgbClr val="E55809"/>
              </a:solidFill>
            </a:endParaRPr>
          </a:p>
          <a:p>
            <a:pPr marL="0" indent="0">
              <a:buNone/>
            </a:pPr>
            <a:endParaRPr lang="en-US" altLang="ja-JP" sz="2800" dirty="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22</a:t>
            </a:fld>
            <a:endParaRPr kumimoji="1" lang="ja-JP" altLang="en-US"/>
          </a:p>
        </p:txBody>
      </p:sp>
    </p:spTree>
    <p:extLst>
      <p:ext uri="{BB962C8B-B14F-4D97-AF65-F5344CB8AC3E}">
        <p14:creationId xmlns:p14="http://schemas.microsoft.com/office/powerpoint/2010/main" val="148490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43328695"/>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tx1">
                              <a:lumMod val="50000"/>
                              <a:lumOff val="50000"/>
                            </a:schemeClr>
                          </a:solidFill>
                        </a:rPr>
                        <a:t>非倫理的な</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研究デザイン</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solidFill>
                            <a:schemeClr val="tx1">
                              <a:lumMod val="50000"/>
                              <a:lumOff val="50000"/>
                            </a:schemeClr>
                          </a:solidFill>
                        </a:rPr>
                        <a:t>不適切な分析</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改ざん</a:t>
                      </a:r>
                      <a:endParaRPr kumimoji="1" lang="en-US" altLang="ja-JP" dirty="0" smtClean="0">
                        <a:solidFill>
                          <a:schemeClr val="tx1">
                            <a:lumMod val="50000"/>
                            <a:lumOff val="5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lumMod val="50000"/>
                              <a:lumOff val="50000"/>
                            </a:schemeClr>
                          </a:solidFill>
                        </a:rPr>
                        <a:t>Falsification</a:t>
                      </a:r>
                      <a:endParaRPr kumimoji="1" lang="ja-JP" altLang="en-US"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不適切な</a:t>
                      </a:r>
                      <a:endParaRPr kumimoji="1" lang="en-US" altLang="ja-JP" dirty="0" smtClean="0">
                        <a:solidFill>
                          <a:schemeClr val="tx1">
                            <a:lumMod val="50000"/>
                            <a:lumOff val="5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著者資格</a:t>
                      </a:r>
                      <a:r>
                        <a:rPr kumimoji="1" lang="en-US" altLang="ja-JP" dirty="0" smtClean="0">
                          <a:solidFill>
                            <a:schemeClr val="tx1">
                              <a:lumMod val="50000"/>
                              <a:lumOff val="50000"/>
                            </a:schemeClr>
                          </a:solidFill>
                        </a:rPr>
                        <a:t>Authorship </a:t>
                      </a:r>
                    </a:p>
                    <a:p>
                      <a:endParaRPr kumimoji="1" lang="ja-JP" altLang="en-US" dirty="0">
                        <a:solidFill>
                          <a:schemeClr val="tx1">
                            <a:lumMod val="50000"/>
                            <a:lumOff val="50000"/>
                          </a:schemeClr>
                        </a:solidFill>
                      </a:endParaRPr>
                    </a:p>
                  </a:txBody>
                  <a:tcPr/>
                </a:tc>
                <a:tc>
                  <a:txBody>
                    <a:bodyPr/>
                    <a:lstStyle/>
                    <a:p>
                      <a:r>
                        <a:rPr kumimoji="1" lang="ja-JP" altLang="en-US" dirty="0" smtClean="0">
                          <a:solidFill>
                            <a:schemeClr val="tx1">
                              <a:lumMod val="50000"/>
                              <a:lumOff val="50000"/>
                            </a:schemeClr>
                          </a:solidFill>
                        </a:rPr>
                        <a:t>細切れ出版・サラミ科学</a:t>
                      </a:r>
                      <a:endParaRPr kumimoji="1" lang="en-US" altLang="ja-JP" dirty="0" smtClean="0">
                        <a:solidFill>
                          <a:schemeClr val="tx1">
                            <a:lumMod val="50000"/>
                            <a:lumOff val="50000"/>
                          </a:schemeClr>
                        </a:solidFill>
                      </a:endParaRPr>
                    </a:p>
                    <a:p>
                      <a:r>
                        <a:rPr lang="en-US" altLang="ja-JP" sz="1400" dirty="0" smtClean="0">
                          <a:solidFill>
                            <a:schemeClr val="tx1">
                              <a:lumMod val="50000"/>
                              <a:lumOff val="50000"/>
                            </a:schemeClr>
                          </a:solidFill>
                        </a:rPr>
                        <a:t>Divided publication</a:t>
                      </a:r>
                    </a:p>
                    <a:p>
                      <a:r>
                        <a:rPr lang="en-US" altLang="ja-JP" sz="1400" dirty="0" smtClean="0">
                          <a:solidFill>
                            <a:schemeClr val="tx1">
                              <a:lumMod val="50000"/>
                              <a:lumOff val="50000"/>
                            </a:schemeClr>
                          </a:solidFill>
                        </a:rPr>
                        <a:t>Salami science</a:t>
                      </a:r>
                      <a:r>
                        <a:rPr kumimoji="1" lang="en-US" altLang="ja-JP" sz="1200" dirty="0" smtClean="0">
                          <a:solidFill>
                            <a:schemeClr val="tx1">
                              <a:lumMod val="50000"/>
                              <a:lumOff val="50000"/>
                            </a:schemeClr>
                          </a:solidFill>
                        </a:rPr>
                        <a:t/>
                      </a:r>
                      <a:br>
                        <a:rPr kumimoji="1" lang="en-US" altLang="ja-JP" sz="1200" dirty="0" smtClean="0">
                          <a:solidFill>
                            <a:schemeClr val="tx1">
                              <a:lumMod val="50000"/>
                              <a:lumOff val="50000"/>
                            </a:schemeClr>
                          </a:solidFill>
                        </a:rPr>
                      </a:br>
                      <a:endParaRPr kumimoji="1" lang="ja-JP" altLang="en-US" sz="1200" dirty="0">
                        <a:solidFill>
                          <a:schemeClr val="tx1">
                            <a:lumMod val="50000"/>
                            <a:lumOff val="50000"/>
                          </a:schemeClr>
                        </a:solidFill>
                      </a:endParaRPr>
                    </a:p>
                  </a:txBody>
                  <a:tcPr/>
                </a:tc>
              </a:tr>
              <a:tr h="1986900">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参加者の</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同意取得なし</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捏造</a:t>
                      </a:r>
                      <a:r>
                        <a:rPr kumimoji="1" lang="en-US" altLang="ja-JP" dirty="0" smtClean="0">
                          <a:solidFill>
                            <a:schemeClr val="tx1">
                              <a:lumMod val="50000"/>
                              <a:lumOff val="50000"/>
                            </a:schemeClr>
                          </a:solidFill>
                        </a:rPr>
                        <a:t>Fabrication</a:t>
                      </a:r>
                    </a:p>
                    <a:p>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盗用</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　</a:t>
                      </a:r>
                      <a:r>
                        <a:rPr kumimoji="1" lang="en-US" altLang="ja-JP" dirty="0" smtClean="0">
                          <a:solidFill>
                            <a:schemeClr val="tx1">
                              <a:lumMod val="50000"/>
                              <a:lumOff val="50000"/>
                            </a:schemeClr>
                          </a:solidFill>
                        </a:rPr>
                        <a:t>P</a:t>
                      </a:r>
                      <a:r>
                        <a:rPr kumimoji="1" lang="ja-JP" altLang="en-US" dirty="0" err="1" smtClean="0">
                          <a:solidFill>
                            <a:schemeClr val="tx1">
                              <a:lumMod val="50000"/>
                              <a:lumOff val="50000"/>
                            </a:schemeClr>
                          </a:solidFill>
                        </a:rPr>
                        <a:t>ｌ</a:t>
                      </a:r>
                      <a:r>
                        <a:rPr kumimoji="1" lang="en-US" altLang="ja-JP" dirty="0" err="1" smtClean="0">
                          <a:solidFill>
                            <a:schemeClr val="tx1">
                              <a:lumMod val="50000"/>
                              <a:lumOff val="50000"/>
                            </a:schemeClr>
                          </a:solidFill>
                        </a:rPr>
                        <a:t>agiarism</a:t>
                      </a:r>
                      <a:endParaRPr kumimoji="1" lang="ja-JP" altLang="en-US"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重複出版</a:t>
                      </a:r>
                      <a:endParaRPr kumimoji="1" lang="en-US" altLang="ja-JP" dirty="0" smtClean="0">
                        <a:solidFill>
                          <a:schemeClr val="tx1">
                            <a:lumMod val="50000"/>
                            <a:lumOff val="50000"/>
                          </a:schemeClr>
                        </a:solidFill>
                      </a:endParaRPr>
                    </a:p>
                    <a:p>
                      <a:pPr algn="ctr"/>
                      <a:r>
                        <a:rPr kumimoji="1" lang="en-US" altLang="ja-JP" dirty="0" smtClean="0">
                          <a:solidFill>
                            <a:schemeClr val="tx1">
                              <a:lumMod val="50000"/>
                              <a:lumOff val="50000"/>
                            </a:schemeClr>
                          </a:solidFill>
                        </a:rPr>
                        <a:t>Overlapping</a:t>
                      </a:r>
                      <a:r>
                        <a:rPr kumimoji="1" lang="ja-JP" altLang="en-US" dirty="0" smtClean="0">
                          <a:solidFill>
                            <a:schemeClr val="tx1">
                              <a:lumMod val="50000"/>
                              <a:lumOff val="50000"/>
                            </a:schemeClr>
                          </a:solidFill>
                        </a:rPr>
                        <a:t>　</a:t>
                      </a:r>
                      <a:r>
                        <a:rPr kumimoji="1" lang="en-US" altLang="ja-JP" dirty="0" smtClean="0">
                          <a:solidFill>
                            <a:schemeClr val="tx1">
                              <a:lumMod val="50000"/>
                              <a:lumOff val="50000"/>
                            </a:schemeClr>
                          </a:solidFill>
                        </a:rPr>
                        <a:t>publication</a:t>
                      </a:r>
                      <a:endParaRPr kumimoji="1" lang="ja-JP" altLang="en-US" dirty="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r>
                        <a:rPr kumimoji="1" lang="ja-JP" altLang="en-US" dirty="0" smtClean="0">
                          <a:solidFill>
                            <a:schemeClr val="tx1">
                              <a:lumMod val="50000"/>
                              <a:lumOff val="50000"/>
                            </a:schemeClr>
                          </a:solidFill>
                        </a:rPr>
                        <a:t>選択的報告・</a:t>
                      </a:r>
                      <a:endParaRPr kumimoji="1" lang="en-US" altLang="ja-JP" dirty="0" smtClean="0">
                        <a:solidFill>
                          <a:schemeClr val="tx1">
                            <a:lumMod val="50000"/>
                            <a:lumOff val="50000"/>
                          </a:schemeClr>
                        </a:solidFill>
                      </a:endParaRPr>
                    </a:p>
                    <a:p>
                      <a:r>
                        <a:rPr kumimoji="1" lang="ja-JP" altLang="en-US" dirty="0" smtClean="0">
                          <a:solidFill>
                            <a:schemeClr val="tx1">
                              <a:lumMod val="50000"/>
                              <a:lumOff val="50000"/>
                            </a:schemeClr>
                          </a:solidFill>
                        </a:rPr>
                        <a:t>出版しない</a:t>
                      </a:r>
                      <a:endParaRPr kumimoji="1" lang="en-US" altLang="ja-JP"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lumMod val="50000"/>
                              <a:lumOff val="50000"/>
                            </a:schemeClr>
                          </a:solidFill>
                        </a:rPr>
                        <a:t>Selective/non-publication</a:t>
                      </a:r>
                      <a:endParaRPr kumimoji="1" lang="ja-JP" altLang="en-US" sz="1400"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r>
              <a:tr h="1397114">
                <a:tc>
                  <a:txBody>
                    <a:bodyPr/>
                    <a:lstStyle/>
                    <a:p>
                      <a:pPr algn="ctr"/>
                      <a:r>
                        <a:rPr kumimoji="1" lang="ja-JP" altLang="en-US" sz="2000" b="1" dirty="0" smtClean="0">
                          <a:solidFill>
                            <a:schemeClr val="tx1">
                              <a:lumMod val="50000"/>
                              <a:lumOff val="50000"/>
                            </a:schemeClr>
                          </a:solidFill>
                        </a:rPr>
                        <a:t>参加者保護</a:t>
                      </a:r>
                      <a:endParaRPr kumimoji="1" lang="en-US" altLang="ja-JP" sz="2000" b="1" dirty="0" smtClean="0">
                        <a:solidFill>
                          <a:schemeClr val="tx1">
                            <a:lumMod val="50000"/>
                            <a:lumOff val="50000"/>
                          </a:schemeClr>
                        </a:solidFill>
                      </a:endParaRPr>
                    </a:p>
                    <a:p>
                      <a:pPr algn="ctr"/>
                      <a:r>
                        <a:rPr kumimoji="1" lang="ja-JP" altLang="en-US" sz="2000" b="1" dirty="0" smtClean="0">
                          <a:solidFill>
                            <a:schemeClr val="tx1">
                              <a:lumMod val="50000"/>
                              <a:lumOff val="50000"/>
                            </a:schemeClr>
                          </a:solidFill>
                        </a:rPr>
                        <a:t>（研究倫理）</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tx1">
                              <a:lumMod val="50000"/>
                              <a:lumOff val="50000"/>
                            </a:schemeClr>
                          </a:solidFill>
                        </a:rPr>
                        <a:t>科学的な不正行為</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tx1">
                              <a:lumMod val="50000"/>
                              <a:lumOff val="50000"/>
                            </a:schemeClr>
                          </a:solidFill>
                        </a:rPr>
                        <a:t>出版の倫理</a:t>
                      </a:r>
                      <a:endParaRPr kumimoji="1" lang="ja-JP" altLang="en-US" sz="2000" b="1" dirty="0">
                        <a:solidFill>
                          <a:schemeClr val="tx1">
                            <a:lumMod val="50000"/>
                            <a:lumOff val="50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23</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251562" y="5531460"/>
            <a:ext cx="2448272" cy="1008111"/>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980653" y="5620016"/>
            <a:ext cx="1359124" cy="830997"/>
          </a:xfrm>
          <a:prstGeom prst="rect">
            <a:avLst/>
          </a:prstGeom>
          <a:noFill/>
        </p:spPr>
        <p:txBody>
          <a:bodyPr wrap="square" rtlCol="0">
            <a:spAutoFit/>
          </a:bodyPr>
          <a:lstStyle/>
          <a:p>
            <a:r>
              <a:rPr kumimoji="1" lang="en-US" altLang="ja-JP" sz="4800" dirty="0" smtClean="0">
                <a:solidFill>
                  <a:srgbClr val="E55809"/>
                </a:solidFill>
              </a:rPr>
              <a:t>COI</a:t>
            </a:r>
            <a:endParaRPr kumimoji="1" lang="ja-JP" altLang="en-US" sz="4800" dirty="0">
              <a:solidFill>
                <a:srgbClr val="E55809"/>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3600" dirty="0" smtClean="0">
                <a:solidFill>
                  <a:schemeClr val="accent1"/>
                </a:solidFill>
              </a:rPr>
              <a:t>利益相反</a:t>
            </a:r>
            <a:r>
              <a:rPr lang="en-US" altLang="ja-JP" sz="3600" dirty="0" smtClean="0">
                <a:solidFill>
                  <a:schemeClr val="accent1"/>
                </a:solidFill>
              </a:rPr>
              <a:t/>
            </a:r>
            <a:br>
              <a:rPr lang="en-US" altLang="ja-JP" sz="3600" dirty="0" smtClean="0">
                <a:solidFill>
                  <a:schemeClr val="accent1"/>
                </a:solidFill>
              </a:rPr>
            </a:br>
            <a:r>
              <a:rPr lang="ja-JP" altLang="en-US" sz="2800" dirty="0" smtClean="0"/>
              <a:t>（</a:t>
            </a:r>
            <a:r>
              <a:rPr lang="en-US" altLang="ja-JP" sz="2800" dirty="0" smtClean="0">
                <a:solidFill>
                  <a:srgbClr val="FF0000"/>
                </a:solidFill>
              </a:rPr>
              <a:t>C</a:t>
            </a:r>
            <a:r>
              <a:rPr lang="en-US" altLang="ja-JP" sz="2800" dirty="0" smtClean="0"/>
              <a:t>onflict </a:t>
            </a:r>
            <a:r>
              <a:rPr lang="en-US" altLang="ja-JP" sz="2800" dirty="0" smtClean="0">
                <a:solidFill>
                  <a:srgbClr val="FF0000"/>
                </a:solidFill>
              </a:rPr>
              <a:t>o</a:t>
            </a:r>
            <a:r>
              <a:rPr lang="en-US" altLang="ja-JP" sz="2800" dirty="0" smtClean="0"/>
              <a:t>f </a:t>
            </a:r>
            <a:r>
              <a:rPr lang="en-US" altLang="ja-JP" sz="2800" dirty="0" smtClean="0">
                <a:solidFill>
                  <a:srgbClr val="FF0000"/>
                </a:solidFill>
              </a:rPr>
              <a:t>i</a:t>
            </a:r>
            <a:r>
              <a:rPr lang="en-US" altLang="ja-JP" sz="2800" dirty="0" smtClean="0"/>
              <a:t>nterest</a:t>
            </a:r>
            <a:r>
              <a:rPr lang="ja-JP" altLang="en-US" sz="2800" dirty="0" smtClean="0"/>
              <a:t>：</a:t>
            </a:r>
            <a:r>
              <a:rPr lang="en-US" altLang="ja-JP" sz="2800" dirty="0" smtClean="0"/>
              <a:t>COI</a:t>
            </a:r>
            <a:r>
              <a:rPr lang="ja-JP" altLang="en-US" sz="2800" dirty="0" smtClean="0"/>
              <a:t>）</a:t>
            </a:r>
            <a:endParaRPr kumimoji="1" lang="ja-JP" altLang="en-US" sz="2800" dirty="0"/>
          </a:p>
        </p:txBody>
      </p:sp>
      <p:sp>
        <p:nvSpPr>
          <p:cNvPr id="3" name="コンテンツ プレースホルダー 2"/>
          <p:cNvSpPr>
            <a:spLocks noGrp="1"/>
          </p:cNvSpPr>
          <p:nvPr>
            <p:ph idx="1"/>
          </p:nvPr>
        </p:nvSpPr>
        <p:spPr/>
        <p:txBody>
          <a:bodyPr>
            <a:normAutofit/>
          </a:bodyPr>
          <a:lstStyle/>
          <a:p>
            <a:pPr marL="0" indent="0">
              <a:buNone/>
            </a:pPr>
            <a:r>
              <a:rPr lang="ja-JP" altLang="en-US" sz="2800" dirty="0" smtClean="0"/>
              <a:t>科</a:t>
            </a:r>
            <a:r>
              <a:rPr lang="ja-JP" altLang="en-US" sz="2800" dirty="0"/>
              <a:t>学者は、自らの研究、審査、評価、判断、科学的</a:t>
            </a:r>
            <a:r>
              <a:rPr lang="ja-JP" altLang="en-US" sz="2800" dirty="0" smtClean="0"/>
              <a:t>助言　など</a:t>
            </a:r>
            <a:r>
              <a:rPr lang="ja-JP" altLang="en-US" sz="2800" dirty="0"/>
              <a:t>において、</a:t>
            </a:r>
            <a:r>
              <a:rPr lang="ja-JP" altLang="en-US" sz="2800" dirty="0">
                <a:solidFill>
                  <a:srgbClr val="DF630F"/>
                </a:solidFill>
              </a:rPr>
              <a:t>個人と組織、あるいは</a:t>
            </a:r>
            <a:r>
              <a:rPr lang="ja-JP" altLang="en-US" sz="2800" dirty="0" smtClean="0">
                <a:solidFill>
                  <a:srgbClr val="DF630F"/>
                </a:solidFill>
              </a:rPr>
              <a:t>異なる</a:t>
            </a:r>
            <a:r>
              <a:rPr lang="ja-JP" altLang="en-US" sz="2800" dirty="0">
                <a:solidFill>
                  <a:srgbClr val="DF630F"/>
                </a:solidFill>
              </a:rPr>
              <a:t>組織間の利益の衝突</a:t>
            </a:r>
            <a:r>
              <a:rPr lang="ja-JP" altLang="en-US" sz="2800" dirty="0"/>
              <a:t>に十分に注意を払い、公共性に配慮しつつ適切に対応</a:t>
            </a:r>
            <a:r>
              <a:rPr lang="ja-JP" altLang="en-US" sz="2800" dirty="0" smtClean="0"/>
              <a:t>する</a:t>
            </a:r>
            <a:endParaRPr lang="en-US" altLang="ja-JP" sz="2800" dirty="0"/>
          </a:p>
          <a:p>
            <a:pPr marL="0" indent="0" algn="r">
              <a:buNone/>
            </a:pPr>
            <a:r>
              <a:rPr lang="ja-JP" altLang="en-US" sz="1800" dirty="0" smtClean="0"/>
              <a:t>（日本学術会議、</a:t>
            </a:r>
            <a:r>
              <a:rPr lang="ja-JP" altLang="en-US" sz="1800" dirty="0"/>
              <a:t>科学者の行動</a:t>
            </a:r>
            <a:r>
              <a:rPr lang="ja-JP" altLang="en-US" sz="1800" dirty="0" smtClean="0"/>
              <a:t>規範</a:t>
            </a:r>
            <a:r>
              <a:rPr lang="en-US" altLang="ja-JP" sz="1800" dirty="0" smtClean="0"/>
              <a:t>-</a:t>
            </a:r>
            <a:r>
              <a:rPr lang="ja-JP" altLang="en-US" sz="1800" dirty="0" smtClean="0"/>
              <a:t>改訂版、</a:t>
            </a:r>
            <a:r>
              <a:rPr lang="en-US" altLang="ja-JP" sz="1800" dirty="0" smtClean="0"/>
              <a:t>2013</a:t>
            </a:r>
            <a:r>
              <a:rPr lang="ja-JP" altLang="en-US" sz="1800" dirty="0" smtClean="0"/>
              <a:t>）</a:t>
            </a:r>
          </a:p>
          <a:p>
            <a:pPr marL="0" indent="0">
              <a:buNone/>
            </a:pPr>
            <a:r>
              <a:rPr lang="ja-JP" altLang="en-US" sz="2800" dirty="0" smtClean="0"/>
              <a:t>利益相反（</a:t>
            </a:r>
            <a:r>
              <a:rPr lang="en-US" altLang="ja-JP" sz="2800" dirty="0" smtClean="0"/>
              <a:t>COI</a:t>
            </a:r>
            <a:r>
              <a:rPr lang="ja-JP" altLang="en-US" sz="2800" dirty="0" smtClean="0"/>
              <a:t>）は、研究の妥当性など一次的な関心事における専門的判断が、財政的利益のような</a:t>
            </a:r>
            <a:r>
              <a:rPr lang="ja-JP" altLang="en-US" sz="2800" dirty="0" smtClean="0">
                <a:solidFill>
                  <a:srgbClr val="DF630F"/>
                </a:solidFill>
              </a:rPr>
              <a:t>二次的な関心事に影響される場合</a:t>
            </a:r>
            <a:r>
              <a:rPr lang="ja-JP" altLang="en-US" sz="2800" dirty="0" smtClean="0"/>
              <a:t>に現存する　　　　　　　</a:t>
            </a:r>
            <a:endParaRPr lang="en-US" altLang="ja-JP" sz="2800" dirty="0" smtClean="0"/>
          </a:p>
          <a:p>
            <a:pPr marL="0" indent="0">
              <a:buNone/>
            </a:pPr>
            <a:r>
              <a:rPr lang="ja-JP" altLang="en-US" sz="2800" dirty="0"/>
              <a:t>　</a:t>
            </a:r>
            <a:r>
              <a:rPr lang="ja-JP" altLang="en-US" sz="2800" dirty="0" smtClean="0"/>
              <a:t>　　　　　　　　　　　　　　　　　　　</a:t>
            </a:r>
            <a:r>
              <a:rPr lang="ja-JP" altLang="en-US" sz="1800" dirty="0" smtClean="0"/>
              <a:t>（</a:t>
            </a:r>
            <a:r>
              <a:rPr lang="en-US" altLang="ja-JP" sz="1800" dirty="0" smtClean="0"/>
              <a:t>ICMJE, recommendations, 2014</a:t>
            </a:r>
            <a:r>
              <a:rPr lang="ja-JP" altLang="en-US" sz="1800" dirty="0" smtClean="0"/>
              <a:t>）</a:t>
            </a:r>
            <a:endParaRPr lang="en-US" altLang="ja-JP" sz="1800" dirty="0" smtClean="0"/>
          </a:p>
          <a:p>
            <a:pPr marL="0" indent="0">
              <a:buNone/>
            </a:pPr>
            <a:r>
              <a:rPr lang="ja-JP" altLang="en-US" sz="1800" dirty="0" smtClean="0"/>
              <a:t>　　　　　　　　　　　　　　　　　　　　（</a:t>
            </a:r>
            <a:r>
              <a:rPr lang="en-US" altLang="ja-JP" sz="1800" dirty="0" smtClean="0"/>
              <a:t>http</a:t>
            </a:r>
            <a:r>
              <a:rPr lang="en-US" altLang="ja-JP" sz="1800" dirty="0"/>
              <a:t>://</a:t>
            </a:r>
            <a:r>
              <a:rPr lang="en-US" altLang="ja-JP" sz="1800" dirty="0" smtClean="0"/>
              <a:t>www.icmje.org/icmje-recommendations.pdf</a:t>
            </a:r>
            <a:r>
              <a:rPr lang="ja-JP" altLang="en-US" sz="1800" dirty="0" smtClean="0"/>
              <a:t>）</a:t>
            </a:r>
            <a:endParaRPr lang="en-US" altLang="ja-JP" sz="1800" dirty="0" smtClean="0"/>
          </a:p>
          <a:p>
            <a:pPr marL="0" indent="0">
              <a:buNone/>
            </a:pP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24</a:t>
            </a:fld>
            <a:endParaRPr kumimoji="1" lang="ja-JP" altLang="en-US"/>
          </a:p>
        </p:txBody>
      </p:sp>
    </p:spTree>
    <p:extLst>
      <p:ext uri="{BB962C8B-B14F-4D97-AF65-F5344CB8AC3E}">
        <p14:creationId xmlns:p14="http://schemas.microsoft.com/office/powerpoint/2010/main" val="92086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chemeClr val="accent1"/>
                </a:solidFill>
              </a:rPr>
              <a:t>利益相</a:t>
            </a:r>
            <a:r>
              <a:rPr lang="ja-JP" altLang="en-US" sz="3600" dirty="0" smtClean="0">
                <a:solidFill>
                  <a:schemeClr val="accent1"/>
                </a:solidFill>
              </a:rPr>
              <a:t>反（</a:t>
            </a:r>
            <a:r>
              <a:rPr lang="en-US" altLang="ja-JP" sz="3600" dirty="0" smtClean="0">
                <a:solidFill>
                  <a:schemeClr val="accent1"/>
                </a:solidFill>
              </a:rPr>
              <a:t>COI</a:t>
            </a:r>
            <a:r>
              <a:rPr lang="ja-JP" altLang="en-US" sz="3600" dirty="0" smtClean="0">
                <a:solidFill>
                  <a:schemeClr val="accent1"/>
                </a:solidFill>
              </a:rPr>
              <a:t>）</a:t>
            </a:r>
            <a:endParaRPr kumimoji="1" lang="ja-JP" altLang="en-US" sz="3600" dirty="0"/>
          </a:p>
        </p:txBody>
      </p:sp>
      <p:sp>
        <p:nvSpPr>
          <p:cNvPr id="3" name="コンテンツ プレースホルダー 2"/>
          <p:cNvSpPr>
            <a:spLocks noGrp="1"/>
          </p:cNvSpPr>
          <p:nvPr>
            <p:ph idx="1"/>
          </p:nvPr>
        </p:nvSpPr>
        <p:spPr>
          <a:xfrm>
            <a:off x="467544" y="1556792"/>
            <a:ext cx="8229600" cy="4525963"/>
          </a:xfrm>
        </p:spPr>
        <p:txBody>
          <a:bodyPr>
            <a:normAutofit/>
          </a:bodyPr>
          <a:lstStyle/>
          <a:p>
            <a:pPr marL="0" indent="0">
              <a:buNone/>
            </a:pPr>
            <a:endParaRPr lang="en-US" altLang="ja-JP" sz="2800" dirty="0"/>
          </a:p>
          <a:p>
            <a:pPr marL="0" indent="0">
              <a:buNone/>
            </a:pPr>
            <a:r>
              <a:rPr lang="en-US" altLang="ja-JP" sz="2800" dirty="0" smtClean="0"/>
              <a:t>COI</a:t>
            </a:r>
            <a:r>
              <a:rPr lang="ja-JP" altLang="en-US" sz="2800" dirty="0" smtClean="0"/>
              <a:t>は財政的利害関係だけではない　　　　　　</a:t>
            </a:r>
            <a:endParaRPr lang="en-US" altLang="ja-JP" sz="2800" dirty="0" smtClean="0"/>
          </a:p>
          <a:p>
            <a:pPr marL="0" indent="0">
              <a:buNone/>
            </a:pPr>
            <a:r>
              <a:rPr lang="ja-JP" altLang="en-US" sz="2800" dirty="0" smtClean="0"/>
              <a:t>→査読者は出版に先立ち、査読した論文から得た知識を</a:t>
            </a:r>
            <a:r>
              <a:rPr lang="ja-JP" altLang="en-US" sz="2800" dirty="0" smtClean="0">
                <a:solidFill>
                  <a:srgbClr val="DF630F"/>
                </a:solidFill>
              </a:rPr>
              <a:t>自らの利益のために</a:t>
            </a:r>
            <a:r>
              <a:rPr lang="ja-JP" altLang="en-US" sz="2800" dirty="0">
                <a:solidFill>
                  <a:srgbClr val="DF630F"/>
                </a:solidFill>
              </a:rPr>
              <a:t>使って</a:t>
            </a:r>
            <a:r>
              <a:rPr lang="ja-JP" altLang="en-US" sz="2800" dirty="0" smtClean="0">
                <a:solidFill>
                  <a:srgbClr val="DF630F"/>
                </a:solidFill>
              </a:rPr>
              <a:t>はならない</a:t>
            </a:r>
            <a:endParaRPr lang="en-US" altLang="ja-JP" sz="2800" dirty="0" smtClean="0">
              <a:solidFill>
                <a:srgbClr val="DF630F"/>
              </a:solidFill>
            </a:endParaRPr>
          </a:p>
          <a:p>
            <a:pPr marL="0" indent="0">
              <a:buNone/>
            </a:pPr>
            <a:endParaRPr lang="en-US" altLang="ja-JP" sz="2800" dirty="0"/>
          </a:p>
          <a:p>
            <a:pPr marL="0" indent="0">
              <a:buNone/>
            </a:pPr>
            <a:r>
              <a:rPr lang="en-US" altLang="ja-JP" sz="2800" dirty="0"/>
              <a:t>COI</a:t>
            </a:r>
            <a:r>
              <a:rPr lang="ja-JP" altLang="en-US" sz="2800" dirty="0"/>
              <a:t>は、相反があるだけでは不正行為を意味するものではない　</a:t>
            </a:r>
            <a:r>
              <a:rPr lang="ja-JP" altLang="en-US" sz="2800" dirty="0">
                <a:solidFill>
                  <a:srgbClr val="DF630F"/>
                </a:solidFill>
              </a:rPr>
              <a:t>⇒適切に開示</a:t>
            </a:r>
            <a:endParaRPr lang="en-US" altLang="ja-JP" sz="2800" dirty="0">
              <a:solidFill>
                <a:srgbClr val="DF630F"/>
              </a:solidFill>
            </a:endParaRPr>
          </a:p>
          <a:p>
            <a:pPr marL="0" indent="0">
              <a:buNone/>
            </a:pPr>
            <a:r>
              <a:rPr lang="en-US" altLang="ja-JP" sz="2800" dirty="0" smtClean="0"/>
              <a:t>COI</a:t>
            </a:r>
            <a:r>
              <a:rPr lang="ja-JP" altLang="en-US" sz="2800" dirty="0"/>
              <a:t>の報告と透明性確保　　→研究の</a:t>
            </a:r>
            <a:r>
              <a:rPr lang="ja-JP" altLang="en-US" sz="2800" dirty="0" smtClean="0"/>
              <a:t>信頼性を確保</a:t>
            </a:r>
            <a:endParaRPr lang="en-US" altLang="ja-JP" sz="2800" dirty="0"/>
          </a:p>
          <a:p>
            <a:pPr marL="0" indent="0">
              <a:buNone/>
            </a:pPr>
            <a:endParaRPr lang="en-US" altLang="ja-JP" sz="28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25</a:t>
            </a:fld>
            <a:endParaRPr kumimoji="1" lang="ja-JP" altLang="en-US"/>
          </a:p>
        </p:txBody>
      </p:sp>
    </p:spTree>
    <p:extLst>
      <p:ext uri="{BB962C8B-B14F-4D97-AF65-F5344CB8AC3E}">
        <p14:creationId xmlns:p14="http://schemas.microsoft.com/office/powerpoint/2010/main" val="294377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1143000"/>
          </a:xfrm>
        </p:spPr>
        <p:txBody>
          <a:bodyPr>
            <a:normAutofit/>
          </a:bodyPr>
          <a:lstStyle/>
          <a:p>
            <a:r>
              <a:rPr lang="ja-JP" altLang="en-US" sz="3100" dirty="0" smtClean="0">
                <a:solidFill>
                  <a:schemeClr val="accent1"/>
                </a:solidFill>
              </a:rPr>
              <a:t>京都</a:t>
            </a:r>
            <a:r>
              <a:rPr lang="ja-JP" altLang="en-US" sz="3100" dirty="0">
                <a:solidFill>
                  <a:schemeClr val="accent1"/>
                </a:solidFill>
              </a:rPr>
              <a:t>大学利益相反マネジメント規程</a:t>
            </a:r>
            <a:br>
              <a:rPr lang="ja-JP" altLang="en-US" sz="3100" dirty="0">
                <a:solidFill>
                  <a:schemeClr val="accent1"/>
                </a:solidFill>
              </a:rPr>
            </a:br>
            <a:r>
              <a:rPr lang="ja-JP" altLang="en-US" sz="2400" dirty="0"/>
              <a:t>平成</a:t>
            </a:r>
            <a:r>
              <a:rPr lang="en-US" altLang="ja-JP" sz="2400" dirty="0"/>
              <a:t>26</a:t>
            </a:r>
            <a:r>
              <a:rPr lang="ja-JP" altLang="en-US" sz="2400" dirty="0" smtClean="0"/>
              <a:t>年（</a:t>
            </a:r>
            <a:r>
              <a:rPr lang="en-US" altLang="ja-JP" sz="2400" dirty="0" smtClean="0"/>
              <a:t>2014</a:t>
            </a:r>
            <a:r>
              <a:rPr lang="ja-JP" altLang="en-US" sz="2400" dirty="0" smtClean="0"/>
              <a:t>年）</a:t>
            </a:r>
            <a:r>
              <a:rPr lang="en-US" altLang="ja-JP" sz="2400" dirty="0" smtClean="0"/>
              <a:t>1</a:t>
            </a:r>
            <a:r>
              <a:rPr lang="ja-JP" altLang="en-US" sz="2400" dirty="0"/>
              <a:t>月</a:t>
            </a:r>
            <a:r>
              <a:rPr lang="en-US" altLang="ja-JP" sz="2400" dirty="0"/>
              <a:t>21</a:t>
            </a:r>
            <a:r>
              <a:rPr lang="ja-JP" altLang="en-US" sz="2400" dirty="0" smtClean="0"/>
              <a:t>日　達示</a:t>
            </a:r>
            <a:r>
              <a:rPr lang="ja-JP" altLang="en-US" sz="2400" dirty="0"/>
              <a:t>第</a:t>
            </a:r>
            <a:r>
              <a:rPr lang="en-US" altLang="ja-JP" sz="2400" dirty="0"/>
              <a:t>79</a:t>
            </a:r>
            <a:r>
              <a:rPr lang="ja-JP" altLang="en-US" sz="2400" dirty="0"/>
              <a:t>号</a:t>
            </a:r>
            <a:r>
              <a:rPr lang="ja-JP" altLang="en-US" sz="2400" dirty="0" smtClean="0"/>
              <a:t>制定</a:t>
            </a:r>
            <a:endParaRPr kumimoji="1" lang="ja-JP" altLang="en-US" sz="2400" dirty="0"/>
          </a:p>
        </p:txBody>
      </p:sp>
      <p:sp>
        <p:nvSpPr>
          <p:cNvPr id="3" name="コンテンツ プレースホルダー 2"/>
          <p:cNvSpPr>
            <a:spLocks noGrp="1"/>
          </p:cNvSpPr>
          <p:nvPr>
            <p:ph idx="1"/>
          </p:nvPr>
        </p:nvSpPr>
        <p:spPr>
          <a:xfrm>
            <a:off x="467544" y="1412776"/>
            <a:ext cx="8229600" cy="5257800"/>
          </a:xfrm>
        </p:spPr>
        <p:txBody>
          <a:bodyPr>
            <a:normAutofit fontScale="47500" lnSpcReduction="20000"/>
          </a:bodyPr>
          <a:lstStyle/>
          <a:p>
            <a:pPr marL="0" indent="0">
              <a:buNone/>
            </a:pPr>
            <a:r>
              <a:rPr lang="ja-JP" altLang="en-US" sz="5900" dirty="0" smtClean="0">
                <a:solidFill>
                  <a:schemeClr val="accent1"/>
                </a:solidFill>
              </a:rPr>
              <a:t>「</a:t>
            </a:r>
            <a:r>
              <a:rPr lang="ja-JP" altLang="en-US" sz="5900" dirty="0">
                <a:solidFill>
                  <a:schemeClr val="accent1"/>
                </a:solidFill>
              </a:rPr>
              <a:t>利益相反」とは、次に掲げることをいう。</a:t>
            </a:r>
          </a:p>
          <a:p>
            <a:pPr marL="0" indent="0">
              <a:buNone/>
            </a:pPr>
            <a:r>
              <a:rPr lang="ja-JP" altLang="en-US" sz="5100" dirty="0"/>
              <a:t>ア　本学が企業等との共同事業に従事すること</a:t>
            </a:r>
            <a:r>
              <a:rPr lang="en-US" altLang="ja-JP" sz="5100" dirty="0"/>
              <a:t>(</a:t>
            </a:r>
            <a:r>
              <a:rPr lang="ja-JP" altLang="en-US" sz="5100" dirty="0"/>
              <a:t>以下「産官学連携活動」という。</a:t>
            </a:r>
            <a:r>
              <a:rPr lang="en-US" altLang="ja-JP" sz="5100" dirty="0"/>
              <a:t>)</a:t>
            </a:r>
            <a:r>
              <a:rPr lang="ja-JP" altLang="en-US" sz="5100" dirty="0"/>
              <a:t>に伴い、企業等から得る利益を優先することによって本学の</a:t>
            </a:r>
            <a:r>
              <a:rPr lang="ja-JP" altLang="en-US" sz="5100" dirty="0">
                <a:solidFill>
                  <a:srgbClr val="E55809"/>
                </a:solidFill>
              </a:rPr>
              <a:t>社会的責任</a:t>
            </a:r>
            <a:r>
              <a:rPr lang="ja-JP" altLang="en-US" sz="5100" dirty="0"/>
              <a:t>が阻害される</a:t>
            </a:r>
            <a:r>
              <a:rPr lang="ja-JP" altLang="en-US" sz="5100" dirty="0" smtClean="0"/>
              <a:t>こと</a:t>
            </a:r>
            <a:endParaRPr lang="en-US" altLang="ja-JP" sz="5100" dirty="0" smtClean="0"/>
          </a:p>
          <a:p>
            <a:pPr marL="0" indent="0">
              <a:buNone/>
            </a:pPr>
            <a:endParaRPr lang="ja-JP" altLang="en-US" sz="5100" dirty="0"/>
          </a:p>
          <a:p>
            <a:pPr marL="0" indent="0">
              <a:buNone/>
            </a:pPr>
            <a:r>
              <a:rPr lang="ja-JP" altLang="en-US" sz="5100" dirty="0"/>
              <a:t>イ　教職員等が産官学連携活動を行うことに伴い、企業等から実施料収入、兼業報酬、未公開株その他の利益を得ている場合において、当該利益を得ていることに起因して自己又は企業等の利益を優先することによって当該教職員等の本学における</a:t>
            </a:r>
            <a:r>
              <a:rPr lang="ja-JP" altLang="en-US" sz="5100" dirty="0">
                <a:solidFill>
                  <a:srgbClr val="E55809"/>
                </a:solidFill>
              </a:rPr>
              <a:t>適正な職務</a:t>
            </a:r>
            <a:r>
              <a:rPr lang="ja-JP" altLang="en-US" sz="5100" dirty="0"/>
              <a:t>の遂行が阻害される</a:t>
            </a:r>
            <a:r>
              <a:rPr lang="ja-JP" altLang="en-US" sz="5100" dirty="0" smtClean="0"/>
              <a:t>こと</a:t>
            </a:r>
            <a:endParaRPr lang="en-US" altLang="ja-JP" sz="5100" dirty="0" smtClean="0"/>
          </a:p>
          <a:p>
            <a:pPr marL="0" indent="0">
              <a:buNone/>
            </a:pPr>
            <a:endParaRPr lang="ja-JP" altLang="en-US" sz="5100" dirty="0"/>
          </a:p>
          <a:p>
            <a:pPr marL="0" indent="0">
              <a:buNone/>
            </a:pPr>
            <a:r>
              <a:rPr lang="ja-JP" altLang="en-US" sz="5100" dirty="0"/>
              <a:t>ウ　教職員等が兼業を行うことに伴い、企業等に対し職務遂行責任が生じる場合において、当該企業等に対する職務遂行責任を優先することによって当該教職員等の本学における</a:t>
            </a:r>
            <a:r>
              <a:rPr lang="ja-JP" altLang="en-US" sz="5100" dirty="0">
                <a:solidFill>
                  <a:srgbClr val="E55809"/>
                </a:solidFill>
              </a:rPr>
              <a:t>適正な職務</a:t>
            </a:r>
            <a:r>
              <a:rPr lang="ja-JP" altLang="en-US" sz="5100" dirty="0"/>
              <a:t>の遂行が阻害される</a:t>
            </a:r>
            <a:r>
              <a:rPr lang="ja-JP" altLang="en-US" sz="5100" dirty="0" smtClean="0"/>
              <a:t>こと</a:t>
            </a:r>
            <a:endParaRPr lang="ja-JP" altLang="en-US" sz="5100" dirty="0"/>
          </a:p>
          <a:p>
            <a:pPr marL="0" indent="0">
              <a:buNone/>
            </a:pPr>
            <a:r>
              <a:rPr lang="ja-JP" altLang="en-US" sz="3400" dirty="0" smtClean="0"/>
              <a:t>　　　　　　　　　　（</a:t>
            </a:r>
            <a:r>
              <a:rPr lang="en-US" altLang="ja-JP" sz="3400" dirty="0" smtClean="0"/>
              <a:t>http</a:t>
            </a:r>
            <a:r>
              <a:rPr lang="en-US" altLang="ja-JP" sz="3400" dirty="0"/>
              <a:t>://</a:t>
            </a:r>
            <a:r>
              <a:rPr lang="en-US" altLang="ja-JP" sz="3400" dirty="0" smtClean="0"/>
              <a:t>www.kyoto-u.ac.jp/uni_int/kitei/reiki_honbun/w002RG00001171.html</a:t>
            </a:r>
            <a:r>
              <a:rPr lang="ja-JP" altLang="en-US" sz="3400" dirty="0" smtClean="0"/>
              <a:t>）</a:t>
            </a:r>
            <a:endParaRPr kumimoji="1" lang="ja-JP" altLang="en-US" sz="34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26</a:t>
            </a:fld>
            <a:endParaRPr kumimoji="1" lang="ja-JP" altLang="en-US" dirty="0"/>
          </a:p>
        </p:txBody>
      </p:sp>
    </p:spTree>
    <p:extLst>
      <p:ext uri="{BB962C8B-B14F-4D97-AF65-F5344CB8AC3E}">
        <p14:creationId xmlns:p14="http://schemas.microsoft.com/office/powerpoint/2010/main" val="312939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67544" y="404664"/>
            <a:ext cx="8229600" cy="1143000"/>
          </a:xfrm>
        </p:spPr>
        <p:txBody>
          <a:bodyPr>
            <a:noAutofit/>
          </a:bodyPr>
          <a:lstStyle/>
          <a:p>
            <a:r>
              <a:rPr lang="ja-JP" altLang="en-US" sz="3600" dirty="0" smtClean="0">
                <a:solidFill>
                  <a:srgbClr val="0070C0"/>
                </a:solidFill>
              </a:rPr>
              <a:t>科</a:t>
            </a:r>
            <a:r>
              <a:rPr lang="ja-JP" altLang="en-US" sz="3600" dirty="0">
                <a:solidFill>
                  <a:srgbClr val="0070C0"/>
                </a:solidFill>
              </a:rPr>
              <a:t>学者の行動規範　</a:t>
            </a:r>
            <a:r>
              <a:rPr lang="en-US" altLang="ja-JP" sz="3600" dirty="0" smtClean="0">
                <a:solidFill>
                  <a:srgbClr val="0070C0"/>
                </a:solidFill>
              </a:rPr>
              <a:t/>
            </a:r>
            <a:br>
              <a:rPr lang="en-US" altLang="ja-JP" sz="3600" dirty="0" smtClean="0">
                <a:solidFill>
                  <a:srgbClr val="0070C0"/>
                </a:solidFill>
              </a:rPr>
            </a:br>
            <a:r>
              <a:rPr lang="ja-JP" altLang="en-US" sz="2800" dirty="0" smtClean="0"/>
              <a:t>日本</a:t>
            </a:r>
            <a:r>
              <a:rPr lang="ja-JP" altLang="en-US" sz="2800" dirty="0"/>
              <a:t>学術</a:t>
            </a:r>
            <a:r>
              <a:rPr lang="ja-JP" altLang="en-US" sz="2800" dirty="0" smtClean="0"/>
              <a:t>会議</a:t>
            </a:r>
            <a:r>
              <a:rPr lang="en-US" altLang="ja-JP" sz="2800" dirty="0"/>
              <a:t>-</a:t>
            </a:r>
            <a:r>
              <a:rPr lang="ja-JP" altLang="en-US" sz="2800" dirty="0" smtClean="0"/>
              <a:t>改訂版</a:t>
            </a:r>
            <a:r>
              <a:rPr lang="ja-JP" altLang="en-US" sz="2800" dirty="0"/>
              <a:t>　</a:t>
            </a:r>
            <a:r>
              <a:rPr lang="en-US" altLang="ja-JP" sz="2800" dirty="0"/>
              <a:t>2013</a:t>
            </a:r>
            <a:r>
              <a:rPr lang="ja-JP" altLang="en-US" sz="2800" dirty="0"/>
              <a:t>年</a:t>
            </a:r>
            <a:endParaRPr kumimoji="1" lang="ja-JP" altLang="en-US" sz="2800" dirty="0"/>
          </a:p>
        </p:txBody>
      </p:sp>
      <p:sp>
        <p:nvSpPr>
          <p:cNvPr id="5" name="コンテンツ プレースホルダー 4"/>
          <p:cNvSpPr>
            <a:spLocks noGrp="1"/>
          </p:cNvSpPr>
          <p:nvPr>
            <p:ph idx="1"/>
          </p:nvPr>
        </p:nvSpPr>
        <p:spPr>
          <a:xfrm>
            <a:off x="467544" y="1844824"/>
            <a:ext cx="8280920" cy="4525963"/>
          </a:xfrm>
        </p:spPr>
        <p:txBody>
          <a:bodyPr>
            <a:normAutofit/>
          </a:bodyPr>
          <a:lstStyle/>
          <a:p>
            <a:pPr marL="0" indent="0">
              <a:buNone/>
            </a:pPr>
            <a:r>
              <a:rPr lang="ja-JP" altLang="en-US" dirty="0"/>
              <a:t>（研究活動）</a:t>
            </a:r>
          </a:p>
          <a:p>
            <a:pPr marL="0" indent="0">
              <a:buNone/>
            </a:pPr>
            <a:r>
              <a:rPr lang="ja-JP" altLang="en-US" sz="2800" dirty="0" smtClean="0"/>
              <a:t>科</a:t>
            </a:r>
            <a:r>
              <a:rPr lang="ja-JP" altLang="en-US" sz="2800" dirty="0"/>
              <a:t>学者は、自らの研究の立案・計画・申請・実施・報告などの過程に</a:t>
            </a:r>
            <a:r>
              <a:rPr lang="ja-JP" altLang="en-US" sz="2800" dirty="0" smtClean="0"/>
              <a:t>おいて</a:t>
            </a:r>
            <a:r>
              <a:rPr lang="ja-JP" altLang="en-US" sz="2800" dirty="0"/>
              <a:t>、本規範の趣旨に沿って誠実に行動する。科学者は研究成果を論文など</a:t>
            </a:r>
            <a:r>
              <a:rPr lang="ja-JP" altLang="en-US" sz="2800" dirty="0" smtClean="0"/>
              <a:t>で公表する　こと</a:t>
            </a:r>
            <a:r>
              <a:rPr lang="ja-JP" altLang="en-US" sz="2800" dirty="0"/>
              <a:t>で、各自が果たした役割に応じて功績の認知</a:t>
            </a:r>
            <a:r>
              <a:rPr lang="ja-JP" altLang="en-US" sz="2800" dirty="0" smtClean="0"/>
              <a:t>を　得る</a:t>
            </a:r>
            <a:r>
              <a:rPr lang="ja-JP" altLang="en-US" sz="2800" dirty="0"/>
              <a:t>とともに</a:t>
            </a:r>
            <a:r>
              <a:rPr lang="ja-JP" altLang="en-US" sz="2800" dirty="0" smtClean="0"/>
              <a:t>責任</a:t>
            </a:r>
            <a:r>
              <a:rPr lang="ja-JP" altLang="en-US" sz="2800" dirty="0"/>
              <a:t>を負わなければならない。研究・調査データの記録保存や厳正な取扱い</a:t>
            </a:r>
            <a:r>
              <a:rPr lang="ja-JP" altLang="en-US" sz="2800" dirty="0" smtClean="0"/>
              <a:t>を徹底</a:t>
            </a:r>
            <a:r>
              <a:rPr lang="ja-JP" altLang="en-US" sz="2800" dirty="0"/>
              <a:t>し、ねつ造、改ざん、盗用などの不正行為を為さず、また加担</a:t>
            </a:r>
            <a:r>
              <a:rPr lang="ja-JP" altLang="en-US" sz="2800" dirty="0" smtClean="0"/>
              <a:t>しない</a:t>
            </a:r>
            <a:endParaRPr lang="ja-JP" altLang="en-US" dirty="0"/>
          </a:p>
          <a:p>
            <a:endParaRPr lang="ja-JP" altLang="en-US" dirty="0"/>
          </a:p>
          <a:p>
            <a:endParaRPr kumimoji="1" lang="ja-JP" altLang="en-US" dirty="0"/>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27</a:t>
            </a:fld>
            <a:endParaRPr kumimoji="1" lang="ja-JP" altLang="en-US"/>
          </a:p>
        </p:txBody>
      </p:sp>
    </p:spTree>
    <p:extLst>
      <p:ext uri="{BB962C8B-B14F-4D97-AF65-F5344CB8AC3E}">
        <p14:creationId xmlns:p14="http://schemas.microsoft.com/office/powerpoint/2010/main" val="8899494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pPr marL="0" indent="0">
              <a:buNone/>
            </a:pPr>
            <a:r>
              <a:rPr kumimoji="1" lang="ja-JP" altLang="en-US" dirty="0" smtClean="0">
                <a:solidFill>
                  <a:schemeClr val="accent1"/>
                </a:solidFill>
              </a:rPr>
              <a:t>復習問題</a:t>
            </a:r>
            <a:r>
              <a:rPr lang="ja-JP" altLang="en-US" dirty="0">
                <a:solidFill>
                  <a:schemeClr val="accent1"/>
                </a:solidFill>
              </a:rPr>
              <a:t>：</a:t>
            </a:r>
            <a:r>
              <a:rPr lang="ja-JP" altLang="en-US" dirty="0" smtClean="0">
                <a:solidFill>
                  <a:schemeClr val="accent1"/>
                </a:solidFill>
              </a:rPr>
              <a:t>何が</a:t>
            </a:r>
            <a:r>
              <a:rPr lang="ja-JP" altLang="en-US" dirty="0">
                <a:solidFill>
                  <a:schemeClr val="accent1"/>
                </a:solidFill>
              </a:rPr>
              <a:t>問題なの</a:t>
            </a:r>
            <a:r>
              <a:rPr lang="ja-JP" altLang="en-US" dirty="0" smtClean="0">
                <a:solidFill>
                  <a:schemeClr val="accent1"/>
                </a:solidFill>
              </a:rPr>
              <a:t>か</a:t>
            </a:r>
            <a:r>
              <a:rPr lang="ja-JP" altLang="en-US" dirty="0">
                <a:solidFill>
                  <a:schemeClr val="accent1"/>
                </a:solidFill>
              </a:rPr>
              <a:t>？</a:t>
            </a:r>
            <a:endParaRPr kumimoji="1" lang="ja-JP" altLang="en-US" dirty="0">
              <a:solidFill>
                <a:schemeClr val="accent1"/>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28</a:t>
            </a:fld>
            <a:endParaRPr kumimoji="1" lang="ja-JP" altLang="en-US"/>
          </a:p>
        </p:txBody>
      </p:sp>
    </p:spTree>
    <p:extLst>
      <p:ext uri="{BB962C8B-B14F-4D97-AF65-F5344CB8AC3E}">
        <p14:creationId xmlns:p14="http://schemas.microsoft.com/office/powerpoint/2010/main" val="32391344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kumimoji="1" lang="ja-JP" altLang="en-US" sz="3600" dirty="0" smtClean="0">
                <a:solidFill>
                  <a:srgbClr val="0070C0"/>
                </a:solidFill>
              </a:rPr>
              <a:t>サマーリン事件（</a:t>
            </a:r>
            <a:r>
              <a:rPr kumimoji="1" lang="en-US" altLang="ja-JP" sz="3600" dirty="0" smtClean="0">
                <a:solidFill>
                  <a:srgbClr val="0070C0"/>
                </a:solidFill>
              </a:rPr>
              <a:t>1974</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2600" dirty="0" smtClean="0"/>
              <a:t>スローン・ケタリングがん研究所の移植免疫部門の部長であったウィリアム・サマーリンは遺伝的に無関係の動物からレシピエント動物へと、拒否反応なしで組織を移植したと発表</a:t>
            </a:r>
            <a:endParaRPr lang="en-US" altLang="ja-JP" sz="2600" dirty="0"/>
          </a:p>
          <a:p>
            <a:pPr marL="0" indent="0">
              <a:buNone/>
            </a:pPr>
            <a:r>
              <a:rPr kumimoji="1" lang="ja-JP" altLang="en-US" sz="2600" dirty="0" smtClean="0"/>
              <a:t>「移植した皮膚」である黒い斑点が背中にある白いネズミを見せ、その主張を裏付けた</a:t>
            </a:r>
            <a:endParaRPr kumimoji="1" lang="en-US" altLang="ja-JP" sz="2600" dirty="0" smtClean="0"/>
          </a:p>
          <a:p>
            <a:pPr marL="0" indent="0">
              <a:buNone/>
            </a:pPr>
            <a:r>
              <a:rPr kumimoji="1" lang="ja-JP" altLang="en-US" sz="2600" dirty="0" smtClean="0"/>
              <a:t>しかし、彼は　これらの「移植された斑点」をサインペンでネズミの皮膚に描いていた</a:t>
            </a:r>
            <a:endParaRPr kumimoji="1" lang="en-US" altLang="ja-JP" sz="2600" dirty="0" smtClean="0"/>
          </a:p>
          <a:p>
            <a:pPr marL="0" indent="0" algn="r">
              <a:buNone/>
            </a:pPr>
            <a:r>
              <a:rPr lang="ja-JP" altLang="en-US" sz="1800" dirty="0" smtClean="0"/>
              <a:t>　　（ラング</a:t>
            </a:r>
            <a:r>
              <a:rPr lang="ja-JP" altLang="en-US" sz="1800" dirty="0"/>
              <a:t>、</a:t>
            </a:r>
            <a:r>
              <a:rPr lang="ja-JP" altLang="en-US" sz="1800" dirty="0" smtClean="0"/>
              <a:t>シナジー、</a:t>
            </a:r>
            <a:r>
              <a:rPr lang="en-US" altLang="ja-JP" sz="1800" dirty="0" smtClean="0"/>
              <a:t>2012</a:t>
            </a:r>
            <a:r>
              <a:rPr lang="ja-JP" altLang="en-US" sz="1800" dirty="0" smtClean="0"/>
              <a:t>年）</a:t>
            </a:r>
            <a:endParaRPr kumimoji="1" lang="en-US" altLang="ja-JP" sz="1800" dirty="0" smtClean="0"/>
          </a:p>
          <a:p>
            <a:pPr marL="0" indent="0">
              <a:buNone/>
            </a:pPr>
            <a:r>
              <a:rPr kumimoji="1" lang="ja-JP" altLang="en-US" dirty="0" smtClean="0">
                <a:solidFill>
                  <a:srgbClr val="DF630F"/>
                </a:solidFill>
              </a:rPr>
              <a:t>捏造</a:t>
            </a:r>
            <a:endParaRPr kumimoji="1" lang="ja-JP" altLang="en-US" dirty="0">
              <a:solidFill>
                <a:srgbClr val="DF630F"/>
              </a:solidFill>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29</a:t>
            </a:fld>
            <a:endParaRPr kumimoji="1" lang="ja-JP" altLang="en-US"/>
          </a:p>
        </p:txBody>
      </p:sp>
      <p:pic>
        <p:nvPicPr>
          <p:cNvPr id="1026" name="Picture 2" descr="C:\Users\Kikuko\AppData\Local\Microsoft\Windows\Temporary Internet Files\Content.IE5\48I4ACBB\lgi01b2014053000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5229200"/>
            <a:ext cx="662417" cy="72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22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093296"/>
            <a:ext cx="8229600" cy="493515"/>
          </a:xfrm>
        </p:spPr>
        <p:txBody>
          <a:bodyPr>
            <a:normAutofit fontScale="92500"/>
          </a:bodyPr>
          <a:lstStyle/>
          <a:p>
            <a:pPr marL="0" indent="0">
              <a:buNone/>
            </a:pPr>
            <a:r>
              <a:rPr lang="ja-JP" altLang="en-US" sz="1500" dirty="0" smtClean="0"/>
              <a:t>（</a:t>
            </a:r>
            <a:r>
              <a:rPr lang="en-US" altLang="ja-JP" sz="1500" dirty="0" smtClean="0"/>
              <a:t>http</a:t>
            </a:r>
            <a:r>
              <a:rPr lang="en-US" altLang="ja-JP" sz="1500" dirty="0"/>
              <a:t>://</a:t>
            </a:r>
            <a:r>
              <a:rPr lang="en-US" altLang="ja-JP" sz="1500" dirty="0" smtClean="0"/>
              <a:t>www.kyoto-u.ac.jp/ja/research/events_news/office/kenkyukokusai/events/2014/140714_1.html</a:t>
            </a:r>
            <a:r>
              <a:rPr lang="ja-JP" altLang="en-US" sz="1500" dirty="0" smtClean="0"/>
              <a:t>）</a:t>
            </a: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a:t>
            </a:fld>
            <a:endParaRPr kumimoji="1" lang="ja-JP" altLang="en-US" dirty="0"/>
          </a:p>
        </p:txBody>
      </p:sp>
      <p:graphicFrame>
        <p:nvGraphicFramePr>
          <p:cNvPr id="5" name="図表 4"/>
          <p:cNvGraphicFramePr/>
          <p:nvPr>
            <p:extLst>
              <p:ext uri="{D42A27DB-BD31-4B8C-83A1-F6EECF244321}">
                <p14:modId xmlns:p14="http://schemas.microsoft.com/office/powerpoint/2010/main" val="1739502251"/>
              </p:ext>
            </p:extLst>
          </p:nvPr>
        </p:nvGraphicFramePr>
        <p:xfrm>
          <a:off x="0" y="1730362"/>
          <a:ext cx="81369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1475656" y="4375748"/>
            <a:ext cx="2952328" cy="461665"/>
          </a:xfrm>
          <a:prstGeom prst="rect">
            <a:avLst/>
          </a:prstGeom>
          <a:noFill/>
        </p:spPr>
        <p:txBody>
          <a:bodyPr wrap="square" rtlCol="0">
            <a:spAutoFit/>
          </a:bodyPr>
          <a:lstStyle/>
          <a:p>
            <a:r>
              <a:rPr kumimoji="1" lang="ja-JP" altLang="en-US" sz="2400" dirty="0" smtClean="0">
                <a:solidFill>
                  <a:schemeClr val="accent2"/>
                </a:solidFill>
              </a:rPr>
              <a:t>研究不正の防止</a:t>
            </a:r>
            <a:endParaRPr kumimoji="1" lang="ja-JP" altLang="en-US" sz="2400" dirty="0">
              <a:solidFill>
                <a:schemeClr val="accent2"/>
              </a:solidFill>
            </a:endParaRPr>
          </a:p>
        </p:txBody>
      </p:sp>
      <p:sp>
        <p:nvSpPr>
          <p:cNvPr id="8" name="テキスト ボックス 7"/>
          <p:cNvSpPr txBox="1"/>
          <p:nvPr/>
        </p:nvSpPr>
        <p:spPr>
          <a:xfrm>
            <a:off x="4644008" y="1484784"/>
            <a:ext cx="3528392" cy="1200329"/>
          </a:xfrm>
          <a:prstGeom prst="rect">
            <a:avLst/>
          </a:prstGeom>
          <a:noFill/>
        </p:spPr>
        <p:txBody>
          <a:bodyPr wrap="square" rtlCol="0">
            <a:spAutoFit/>
          </a:bodyPr>
          <a:lstStyle/>
          <a:p>
            <a:r>
              <a:rPr kumimoji="1" lang="ja-JP" altLang="en-US" sz="3600" dirty="0" smtClean="0">
                <a:solidFill>
                  <a:srgbClr val="0070C0"/>
                </a:solidFill>
              </a:rPr>
              <a:t>「志の高い」研究　の仕組み作り</a:t>
            </a:r>
            <a:endParaRPr kumimoji="1" lang="ja-JP" altLang="en-US" sz="3600" dirty="0">
              <a:solidFill>
                <a:srgbClr val="0070C0"/>
              </a:solidFill>
            </a:endParaRPr>
          </a:p>
        </p:txBody>
      </p:sp>
    </p:spTree>
    <p:extLst>
      <p:ext uri="{BB962C8B-B14F-4D97-AF65-F5344CB8AC3E}">
        <p14:creationId xmlns:p14="http://schemas.microsoft.com/office/powerpoint/2010/main" val="3737896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kumimoji="1" lang="ja-JP" altLang="en-US" sz="3600" dirty="0" smtClean="0">
                <a:solidFill>
                  <a:srgbClr val="0070C0"/>
                </a:solidFill>
              </a:rPr>
              <a:t>アルサブティ事件（</a:t>
            </a:r>
            <a:r>
              <a:rPr kumimoji="1" lang="en-US" altLang="ja-JP" sz="3600" dirty="0" smtClean="0">
                <a:solidFill>
                  <a:srgbClr val="0070C0"/>
                </a:solidFill>
              </a:rPr>
              <a:t>1977</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67544" y="1628800"/>
            <a:ext cx="8363272" cy="4641379"/>
          </a:xfrm>
        </p:spPr>
        <p:txBody>
          <a:bodyPr>
            <a:normAutofit fontScale="92500" lnSpcReduction="10000"/>
          </a:bodyPr>
          <a:lstStyle/>
          <a:p>
            <a:pPr marL="0" indent="0">
              <a:buNone/>
            </a:pPr>
            <a:r>
              <a:rPr kumimoji="1" lang="ja-JP" altLang="en-US" sz="2800" dirty="0" smtClean="0"/>
              <a:t>アメリカの研究機関で働いていた</a:t>
            </a:r>
            <a:r>
              <a:rPr lang="ja-JP" altLang="en-US" sz="2800" dirty="0" smtClean="0"/>
              <a:t>エリアス・アルサブティは、読者の少ない雑誌に、盗用した論文を罰せられることなく　発表していた</a:t>
            </a:r>
            <a:endParaRPr lang="en-US" altLang="ja-JP" sz="2800" dirty="0" smtClean="0"/>
          </a:p>
          <a:p>
            <a:pPr marL="0" indent="0">
              <a:buNone/>
            </a:pPr>
            <a:r>
              <a:rPr lang="ja-JP" altLang="en-US" sz="2800" dirty="0" smtClean="0"/>
              <a:t>彼の目的は、他の多くの科学者同様経歴を飾るための長々しい論文リストによって出世すること</a:t>
            </a:r>
            <a:endParaRPr lang="en-US" altLang="ja-JP" sz="2800" dirty="0" smtClean="0"/>
          </a:p>
          <a:p>
            <a:pPr marL="0" indent="0">
              <a:buNone/>
            </a:pPr>
            <a:r>
              <a:rPr lang="ja-JP" altLang="en-US" sz="2800" dirty="0" smtClean="0"/>
              <a:t>こうして彼は三年もの間盗用を続けた</a:t>
            </a:r>
            <a:endParaRPr lang="en-US" altLang="ja-JP" sz="2800" dirty="0" smtClean="0"/>
          </a:p>
          <a:p>
            <a:pPr marL="0" indent="0">
              <a:buNone/>
            </a:pPr>
            <a:r>
              <a:rPr lang="ja-JP" altLang="en-US" sz="2800" dirty="0" smtClean="0"/>
              <a:t>しかし、論文の一言一句まで無造作に盗む彼の性急なやり方は、ついには彼を破滅へと追いやった</a:t>
            </a:r>
            <a:endParaRPr lang="en-US" altLang="ja-JP" sz="2800" dirty="0" smtClean="0"/>
          </a:p>
          <a:p>
            <a:pPr marL="0" indent="0">
              <a:buNone/>
            </a:pPr>
            <a:r>
              <a:rPr lang="ja-JP" altLang="en-US" sz="2800" dirty="0" smtClean="0"/>
              <a:t>これがもっと穏やかな方法であれば発覚しなかったこと　　</a:t>
            </a:r>
            <a:r>
              <a:rPr lang="ja-JP" altLang="en-US" sz="2800" dirty="0" err="1" smtClean="0"/>
              <a:t>だろう</a:t>
            </a:r>
            <a:endParaRPr lang="en-US" altLang="ja-JP" sz="2800" dirty="0" smtClean="0"/>
          </a:p>
          <a:p>
            <a:pPr marL="0" indent="0" algn="r">
              <a:buNone/>
            </a:pPr>
            <a:r>
              <a:rPr lang="ja-JP" altLang="en-US" sz="1900" dirty="0" smtClean="0"/>
              <a:t>（ブロード、講談社、</a:t>
            </a:r>
            <a:r>
              <a:rPr lang="en-US" altLang="ja-JP" sz="1900" dirty="0" smtClean="0"/>
              <a:t>2014</a:t>
            </a:r>
            <a:r>
              <a:rPr lang="ja-JP" altLang="en-US" sz="1900" dirty="0" smtClean="0"/>
              <a:t>）　</a:t>
            </a:r>
            <a:endParaRPr lang="en-US" altLang="ja-JP" sz="1900" dirty="0" smtClean="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30</a:t>
            </a:fld>
            <a:endParaRPr kumimoji="1" lang="ja-JP" altLang="en-US"/>
          </a:p>
        </p:txBody>
      </p:sp>
      <p:sp>
        <p:nvSpPr>
          <p:cNvPr id="4" name="テキスト ボックス 3"/>
          <p:cNvSpPr txBox="1"/>
          <p:nvPr/>
        </p:nvSpPr>
        <p:spPr>
          <a:xfrm>
            <a:off x="467544" y="5877272"/>
            <a:ext cx="1944216" cy="584775"/>
          </a:xfrm>
          <a:prstGeom prst="rect">
            <a:avLst/>
          </a:prstGeom>
          <a:noFill/>
        </p:spPr>
        <p:txBody>
          <a:bodyPr wrap="square" rtlCol="0">
            <a:spAutoFit/>
          </a:bodyPr>
          <a:lstStyle/>
          <a:p>
            <a:r>
              <a:rPr kumimoji="1" lang="ja-JP" altLang="en-US" sz="3200" dirty="0" smtClean="0">
                <a:solidFill>
                  <a:srgbClr val="DF630F"/>
                </a:solidFill>
              </a:rPr>
              <a:t>盗用</a:t>
            </a:r>
            <a:endParaRPr kumimoji="1" lang="ja-JP" altLang="en-US" sz="3200" dirty="0">
              <a:solidFill>
                <a:srgbClr val="DF630F"/>
              </a:solidFill>
            </a:endParaRPr>
          </a:p>
        </p:txBody>
      </p:sp>
      <p:pic>
        <p:nvPicPr>
          <p:cNvPr id="2050" name="Picture 2" descr="C:\Users\Kikuko\AppData\Local\Microsoft\Windows\Temporary Internet Files\Content.IE5\EAKYSNKK\sgi01a2014080118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2750" y="5877272"/>
            <a:ext cx="685182" cy="685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72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lang="ja-JP" altLang="en-US" sz="3600" dirty="0" smtClean="0">
                <a:solidFill>
                  <a:srgbClr val="0070C0"/>
                </a:solidFill>
              </a:rPr>
              <a:t>シンドロイド・ケース</a:t>
            </a:r>
            <a:r>
              <a:rPr kumimoji="1" lang="ja-JP" altLang="en-US" sz="3600" dirty="0" smtClean="0">
                <a:solidFill>
                  <a:srgbClr val="0070C0"/>
                </a:solidFill>
              </a:rPr>
              <a:t>（</a:t>
            </a:r>
            <a:r>
              <a:rPr lang="en-US" altLang="ja-JP" sz="3600" dirty="0">
                <a:solidFill>
                  <a:srgbClr val="0070C0"/>
                </a:solidFill>
              </a:rPr>
              <a:t>1997</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sz="2800" dirty="0" smtClean="0"/>
              <a:t>甲状腺機能低下症患者の薬シンドロイド（甲状腺ホルモン製剤）が、後発薬品より優れていることを示す研究を、企業が支援</a:t>
            </a:r>
            <a:r>
              <a:rPr lang="ja-JP" altLang="en-US" sz="2800" dirty="0"/>
              <a:t>したが、</a:t>
            </a:r>
            <a:r>
              <a:rPr lang="ja-JP" altLang="en-US" sz="2800" dirty="0" smtClean="0"/>
              <a:t>期待</a:t>
            </a:r>
            <a:r>
              <a:rPr lang="ja-JP" altLang="en-US" sz="2800" dirty="0"/>
              <a:t>通り</a:t>
            </a:r>
            <a:r>
              <a:rPr lang="ja-JP" altLang="en-US" sz="2800" dirty="0" smtClean="0"/>
              <a:t>の成果がでなかった</a:t>
            </a:r>
            <a:endParaRPr lang="en-US" altLang="ja-JP" sz="2800" dirty="0" smtClean="0"/>
          </a:p>
          <a:p>
            <a:pPr marL="0" indent="0">
              <a:buNone/>
            </a:pPr>
            <a:r>
              <a:rPr kumimoji="1" lang="ja-JP" altLang="en-US" sz="2800" dirty="0" smtClean="0"/>
              <a:t>研究者の結果発表を、企業は、結果発表には企業の許可を要するとした契約条項を盾に、阻止</a:t>
            </a:r>
            <a:endParaRPr kumimoji="1" lang="en-US" altLang="ja-JP" sz="2800" dirty="0" smtClean="0"/>
          </a:p>
          <a:p>
            <a:pPr marL="0" indent="0">
              <a:buNone/>
            </a:pPr>
            <a:r>
              <a:rPr kumimoji="1" lang="ja-JP" altLang="en-US" sz="2800" dirty="0" smtClean="0"/>
              <a:t>研究者の雇用者であるカルフォルニア大学は高額で長期化する訴訟を恐れて、論文出版を取り下げるように研究者に命じた</a:t>
            </a:r>
            <a:endParaRPr kumimoji="1" lang="en-US" altLang="ja-JP" sz="2800" dirty="0" smtClean="0"/>
          </a:p>
          <a:p>
            <a:pPr marL="0" indent="0">
              <a:buNone/>
            </a:pPr>
            <a:r>
              <a:rPr lang="ja-JP" altLang="en-US" sz="2800" dirty="0" smtClean="0"/>
              <a:t>研究発表</a:t>
            </a:r>
            <a:r>
              <a:rPr lang="ja-JP" altLang="en-US" sz="2800" dirty="0"/>
              <a:t>までの</a:t>
            </a:r>
            <a:r>
              <a:rPr lang="en-US" altLang="ja-JP" sz="2800" dirty="0"/>
              <a:t>6</a:t>
            </a:r>
            <a:r>
              <a:rPr lang="ja-JP" altLang="en-US" sz="2800" dirty="0" smtClean="0"/>
              <a:t>年間</a:t>
            </a:r>
            <a:r>
              <a:rPr lang="ja-JP" altLang="en-US" sz="2800" dirty="0"/>
              <a:t>で、企業</a:t>
            </a:r>
            <a:r>
              <a:rPr lang="ja-JP" altLang="en-US" sz="2800" dirty="0" smtClean="0"/>
              <a:t>は</a:t>
            </a:r>
            <a:r>
              <a:rPr lang="ja-JP" altLang="en-US" sz="2800" dirty="0"/>
              <a:t>その薬品</a:t>
            </a:r>
            <a:r>
              <a:rPr lang="ja-JP" altLang="en-US" sz="2800" dirty="0" smtClean="0"/>
              <a:t>で</a:t>
            </a:r>
            <a:r>
              <a:rPr lang="en-US" altLang="ja-JP" sz="2800" dirty="0"/>
              <a:t>8</a:t>
            </a:r>
            <a:r>
              <a:rPr lang="ja-JP" altLang="en-US" sz="2800" dirty="0"/>
              <a:t>億ドル</a:t>
            </a:r>
            <a:r>
              <a:rPr lang="ja-JP" altLang="en-US" sz="2800" dirty="0" smtClean="0"/>
              <a:t>の</a:t>
            </a:r>
            <a:r>
              <a:rPr lang="ja-JP" altLang="en-US" sz="2800" dirty="0"/>
              <a:t>利益</a:t>
            </a:r>
            <a:r>
              <a:rPr lang="ja-JP" altLang="en-US" sz="2800" dirty="0" smtClean="0"/>
              <a:t>を</a:t>
            </a:r>
            <a:r>
              <a:rPr lang="ja-JP" altLang="en-US" sz="2800" dirty="0"/>
              <a:t>得た</a:t>
            </a:r>
            <a:endParaRPr kumimoji="1" lang="en-US" altLang="ja-JP" sz="2800" dirty="0" smtClean="0"/>
          </a:p>
          <a:p>
            <a:pPr marL="0" indent="0">
              <a:buNone/>
            </a:pPr>
            <a:r>
              <a:rPr lang="ja-JP" altLang="en-US" sz="1800" dirty="0" smtClean="0"/>
              <a:t>　</a:t>
            </a:r>
            <a:r>
              <a:rPr lang="en-US" altLang="ja-JP" sz="1800" dirty="0" smtClean="0"/>
              <a:t>(http</a:t>
            </a:r>
            <a:r>
              <a:rPr lang="en-US" altLang="ja-JP" sz="1800" dirty="0"/>
              <a:t>://www.nytimes.com/1997/04/16/us/drug-firm-relenting-allows-unflattering-study-to-appear.html?pagewanted=2</a:t>
            </a:r>
            <a:r>
              <a:rPr lang="ja-JP" altLang="en-US" sz="1800" dirty="0" smtClean="0"/>
              <a:t>　</a:t>
            </a:r>
            <a:r>
              <a:rPr lang="en-US" altLang="ja-JP" sz="1800" dirty="0" smtClean="0"/>
              <a:t>)</a:t>
            </a:r>
            <a:r>
              <a:rPr lang="ja-JP" altLang="en-US" sz="1900" dirty="0" smtClean="0"/>
              <a:t>（ラング、シナジー</a:t>
            </a:r>
            <a:r>
              <a:rPr lang="ja-JP" altLang="en-US" sz="1900" dirty="0"/>
              <a:t>、</a:t>
            </a:r>
            <a:r>
              <a:rPr lang="en-US" altLang="ja-JP" sz="1900" dirty="0" smtClean="0"/>
              <a:t>2012</a:t>
            </a:r>
            <a:r>
              <a:rPr lang="ja-JP" altLang="en-US" sz="1900" dirty="0" smtClean="0"/>
              <a:t>）</a:t>
            </a:r>
            <a:endParaRPr lang="ja-JP" altLang="en-US" sz="19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31</a:t>
            </a:fld>
            <a:endParaRPr kumimoji="1" lang="ja-JP" altLang="en-US"/>
          </a:p>
        </p:txBody>
      </p:sp>
      <p:sp>
        <p:nvSpPr>
          <p:cNvPr id="5" name="テキスト ボックス 4"/>
          <p:cNvSpPr txBox="1"/>
          <p:nvPr/>
        </p:nvSpPr>
        <p:spPr>
          <a:xfrm>
            <a:off x="467544" y="5877272"/>
            <a:ext cx="2880320" cy="584775"/>
          </a:xfrm>
          <a:prstGeom prst="rect">
            <a:avLst/>
          </a:prstGeom>
          <a:noFill/>
        </p:spPr>
        <p:txBody>
          <a:bodyPr wrap="square" rtlCol="0">
            <a:spAutoFit/>
          </a:bodyPr>
          <a:lstStyle/>
          <a:p>
            <a:r>
              <a:rPr lang="ja-JP" altLang="en-US" sz="3200" dirty="0" smtClean="0">
                <a:solidFill>
                  <a:srgbClr val="DF630F"/>
                </a:solidFill>
              </a:rPr>
              <a:t>出版</a:t>
            </a:r>
            <a:r>
              <a:rPr lang="ja-JP" altLang="en-US" sz="3200" dirty="0">
                <a:solidFill>
                  <a:srgbClr val="DF630F"/>
                </a:solidFill>
              </a:rPr>
              <a:t>しない</a:t>
            </a:r>
            <a:endParaRPr kumimoji="1" lang="ja-JP" altLang="en-US" sz="3200" dirty="0">
              <a:solidFill>
                <a:srgbClr val="DF630F"/>
              </a:solidFill>
            </a:endParaRPr>
          </a:p>
        </p:txBody>
      </p:sp>
      <p:pic>
        <p:nvPicPr>
          <p:cNvPr id="4098" name="Picture 2" descr="C:\Users\Kikuko\AppData\Local\Microsoft\Windows\Temporary Internet Files\Content.IE5\ZTO68HA1\gi01a2014012822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9746" y="5949280"/>
            <a:ext cx="797113" cy="688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98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fontScale="90000"/>
          </a:bodyPr>
          <a:lstStyle/>
          <a:p>
            <a:r>
              <a:rPr kumimoji="1" lang="ja-JP" altLang="en-US" sz="4000" dirty="0" smtClean="0">
                <a:solidFill>
                  <a:srgbClr val="0070C0"/>
                </a:solidFill>
              </a:rPr>
              <a:t>ミリカンとエーレンハフト論争（</a:t>
            </a:r>
            <a:r>
              <a:rPr kumimoji="1" lang="en-US" altLang="ja-JP" sz="4000" dirty="0" smtClean="0">
                <a:solidFill>
                  <a:srgbClr val="0070C0"/>
                </a:solidFill>
              </a:rPr>
              <a:t>1913</a:t>
            </a:r>
            <a:r>
              <a:rPr kumimoji="1" lang="ja-JP" altLang="en-US" sz="4000" dirty="0" smtClean="0">
                <a:solidFill>
                  <a:srgbClr val="0070C0"/>
                </a:solidFill>
              </a:rPr>
              <a:t>年）</a:t>
            </a:r>
            <a:endParaRPr kumimoji="1" lang="ja-JP" altLang="en-US" sz="4000" dirty="0">
              <a:solidFill>
                <a:srgbClr val="0070C0"/>
              </a:solidFill>
            </a:endParaRPr>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sz="2800" dirty="0" smtClean="0"/>
              <a:t>ノーベル賞授受の物理学者ミリカンは電荷</a:t>
            </a:r>
            <a:r>
              <a:rPr kumimoji="1" lang="en-US" altLang="ja-JP" sz="2800" dirty="0" smtClean="0"/>
              <a:t>e</a:t>
            </a:r>
            <a:r>
              <a:rPr kumimoji="1" lang="ja-JP" altLang="en-US" sz="2800" dirty="0" smtClean="0"/>
              <a:t>の最初の測定結果を発表</a:t>
            </a:r>
            <a:endParaRPr kumimoji="1" lang="en-US" altLang="ja-JP" sz="2800" dirty="0" smtClean="0"/>
          </a:p>
          <a:p>
            <a:pPr marL="0" indent="0">
              <a:buNone/>
            </a:pPr>
            <a:r>
              <a:rPr lang="ja-JP" altLang="en-US" sz="2800" dirty="0" smtClean="0"/>
              <a:t>エーレンハフトは微小な電荷をもつ副電子が存在するという自分の主張を裏付けると指摘</a:t>
            </a:r>
            <a:endParaRPr lang="en-US" altLang="ja-JP" sz="2800" dirty="0" smtClean="0"/>
          </a:p>
          <a:p>
            <a:pPr marL="0" indent="0">
              <a:buNone/>
            </a:pPr>
            <a:r>
              <a:rPr kumimoji="1" lang="ja-JP" altLang="en-US" sz="2800" dirty="0" smtClean="0"/>
              <a:t>ミリカンはエーレンハフトに反駁のため、電子に単一の電荷がふさわしいと、より正確な結果の論文を発表</a:t>
            </a:r>
            <a:endParaRPr kumimoji="1" lang="en-US" altLang="ja-JP" sz="2800" dirty="0" smtClean="0"/>
          </a:p>
          <a:p>
            <a:pPr marL="0" indent="0">
              <a:buNone/>
            </a:pPr>
            <a:r>
              <a:rPr lang="ja-JP" altLang="en-US" sz="2800" dirty="0" smtClean="0"/>
              <a:t>ハーバード大学の歴史学者ホルトンは、</a:t>
            </a:r>
            <a:r>
              <a:rPr lang="en-US" altLang="ja-JP" sz="2800" dirty="0" smtClean="0"/>
              <a:t>1913</a:t>
            </a:r>
            <a:r>
              <a:rPr lang="ja-JP" altLang="en-US" sz="2800" dirty="0" smtClean="0"/>
              <a:t>年のミリカンの実験ノートに、発表データとの差異をみつけた</a:t>
            </a:r>
            <a:endParaRPr lang="en-US" altLang="ja-JP" sz="2800" dirty="0" smtClean="0"/>
          </a:p>
          <a:p>
            <a:pPr marL="0" indent="0">
              <a:buNone/>
            </a:pPr>
            <a:r>
              <a:rPr lang="ja-JP" altLang="en-US" sz="2800" dirty="0" smtClean="0"/>
              <a:t>発表</a:t>
            </a:r>
            <a:r>
              <a:rPr lang="ja-JP" altLang="en-US" sz="2800" dirty="0"/>
              <a:t>された</a:t>
            </a:r>
            <a:r>
              <a:rPr lang="en-US" altLang="ja-JP" sz="2800" dirty="0"/>
              <a:t>58</a:t>
            </a:r>
            <a:r>
              <a:rPr lang="ja-JP" altLang="en-US" sz="2800" dirty="0" smtClean="0"/>
              <a:t>の</a:t>
            </a:r>
            <a:r>
              <a:rPr lang="ja-JP" altLang="en-US" sz="2800" dirty="0"/>
              <a:t>観測</a:t>
            </a:r>
            <a:r>
              <a:rPr lang="ja-JP" altLang="en-US" sz="2800" dirty="0" smtClean="0"/>
              <a:t>は、実際は全部で</a:t>
            </a:r>
            <a:r>
              <a:rPr lang="en-US" altLang="ja-JP" sz="2800" dirty="0" smtClean="0"/>
              <a:t>140</a:t>
            </a:r>
            <a:r>
              <a:rPr lang="ja-JP" altLang="en-US" sz="2800" dirty="0"/>
              <a:t>の</a:t>
            </a:r>
            <a:r>
              <a:rPr lang="ja-JP" altLang="en-US" sz="2800" dirty="0" smtClean="0"/>
              <a:t>観測から選ばれた最もよいデータであった</a:t>
            </a:r>
            <a:endParaRPr kumimoji="1" lang="en-US" altLang="ja-JP" sz="2800" dirty="0" smtClean="0"/>
          </a:p>
          <a:p>
            <a:pPr marL="0" indent="0" algn="r">
              <a:buNone/>
            </a:pPr>
            <a:r>
              <a:rPr lang="ja-JP" altLang="en-US" sz="1800" dirty="0" smtClean="0"/>
              <a:t>　　</a:t>
            </a:r>
            <a:r>
              <a:rPr lang="ja-JP" altLang="en-US" sz="1900" dirty="0"/>
              <a:t>（ブロード、講談社、</a:t>
            </a:r>
            <a:r>
              <a:rPr lang="en-US" altLang="ja-JP" sz="1900" dirty="0"/>
              <a:t>2014</a:t>
            </a:r>
            <a:r>
              <a:rPr lang="ja-JP" altLang="en-US" sz="1900" dirty="0"/>
              <a:t>）</a:t>
            </a:r>
            <a:r>
              <a:rPr lang="ja-JP" altLang="en-US" sz="1800" dirty="0"/>
              <a:t>　</a:t>
            </a:r>
            <a:endParaRPr lang="en-US" altLang="ja-JP" sz="18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32</a:t>
            </a:fld>
            <a:endParaRPr kumimoji="1" lang="ja-JP" altLang="en-US"/>
          </a:p>
        </p:txBody>
      </p:sp>
      <p:sp>
        <p:nvSpPr>
          <p:cNvPr id="7" name="テキスト ボックス 6"/>
          <p:cNvSpPr txBox="1"/>
          <p:nvPr/>
        </p:nvSpPr>
        <p:spPr>
          <a:xfrm>
            <a:off x="539552" y="5733256"/>
            <a:ext cx="2880320" cy="584775"/>
          </a:xfrm>
          <a:prstGeom prst="rect">
            <a:avLst/>
          </a:prstGeom>
          <a:noFill/>
        </p:spPr>
        <p:txBody>
          <a:bodyPr wrap="square" rtlCol="0">
            <a:spAutoFit/>
          </a:bodyPr>
          <a:lstStyle/>
          <a:p>
            <a:r>
              <a:rPr lang="ja-JP" altLang="en-US" sz="3200" dirty="0" smtClean="0">
                <a:solidFill>
                  <a:srgbClr val="DF630F"/>
                </a:solidFill>
              </a:rPr>
              <a:t>選択的</a:t>
            </a:r>
            <a:r>
              <a:rPr lang="ja-JP" altLang="en-US" sz="3200" dirty="0">
                <a:solidFill>
                  <a:srgbClr val="DF630F"/>
                </a:solidFill>
              </a:rPr>
              <a:t>報告</a:t>
            </a:r>
            <a:endParaRPr kumimoji="1" lang="ja-JP" altLang="en-US" sz="3200" dirty="0">
              <a:solidFill>
                <a:srgbClr val="DF630F"/>
              </a:solidFill>
            </a:endParaRPr>
          </a:p>
        </p:txBody>
      </p:sp>
      <p:pic>
        <p:nvPicPr>
          <p:cNvPr id="5123" name="Picture 3" descr="C:\Users\Kikuko\AppData\Local\Microsoft\Windows\Temporary Internet Files\Content.IE5\ZTO68HA1\sgi01a2013092609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08538" y="5733255"/>
            <a:ext cx="761637" cy="761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7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008112"/>
          </a:xfrm>
        </p:spPr>
        <p:txBody>
          <a:bodyPr>
            <a:normAutofit/>
          </a:bodyPr>
          <a:lstStyle/>
          <a:p>
            <a:r>
              <a:rPr lang="ja-JP" altLang="en-US" sz="3600" dirty="0">
                <a:solidFill>
                  <a:srgbClr val="0070C0"/>
                </a:solidFill>
              </a:rPr>
              <a:t>ゲルシンガー</a:t>
            </a:r>
            <a:r>
              <a:rPr kumimoji="1" lang="ja-JP" altLang="en-US" sz="3600" dirty="0" smtClean="0">
                <a:solidFill>
                  <a:srgbClr val="0070C0"/>
                </a:solidFill>
              </a:rPr>
              <a:t>事件（</a:t>
            </a:r>
            <a:r>
              <a:rPr lang="en-US" altLang="ja-JP" sz="3600" dirty="0" smtClean="0">
                <a:solidFill>
                  <a:srgbClr val="0070C0"/>
                </a:solidFill>
              </a:rPr>
              <a:t>199</a:t>
            </a:r>
            <a:r>
              <a:rPr lang="en-US" altLang="ja-JP" sz="3600" dirty="0">
                <a:solidFill>
                  <a:srgbClr val="0070C0"/>
                </a:solidFill>
              </a:rPr>
              <a:t>9</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57200" y="1412776"/>
            <a:ext cx="8686800" cy="5036493"/>
          </a:xfrm>
        </p:spPr>
        <p:txBody>
          <a:bodyPr>
            <a:normAutofit fontScale="92500" lnSpcReduction="20000"/>
          </a:bodyPr>
          <a:lstStyle/>
          <a:p>
            <a:pPr marL="0" indent="0">
              <a:buNone/>
            </a:pPr>
            <a:r>
              <a:rPr lang="ja-JP" altLang="en-US" sz="2800" dirty="0" smtClean="0"/>
              <a:t>ゲルシンガー少年（</a:t>
            </a:r>
            <a:r>
              <a:rPr lang="en-US" altLang="ja-JP" sz="2800" dirty="0" smtClean="0"/>
              <a:t>18</a:t>
            </a:r>
            <a:r>
              <a:rPr lang="ja-JP" altLang="en-US" sz="2800" dirty="0" smtClean="0"/>
              <a:t>歳）は、特殊な酵素欠損症のため、ペンシルベニア大学遺伝子治療機構の臨床試験に参加</a:t>
            </a:r>
            <a:endParaRPr lang="en-US" altLang="ja-JP" sz="2800" dirty="0" smtClean="0"/>
          </a:p>
          <a:p>
            <a:pPr marL="0" indent="0">
              <a:buNone/>
            </a:pPr>
            <a:r>
              <a:rPr lang="ja-JP" altLang="en-US" sz="2800" dirty="0"/>
              <a:t>その際に使用されたウイルスにより多臓器不全を生じて死亡</a:t>
            </a:r>
            <a:endParaRPr lang="ja-JP" altLang="en-US" sz="2800" dirty="0" smtClean="0"/>
          </a:p>
          <a:p>
            <a:pPr marL="0" indent="0">
              <a:lnSpc>
                <a:spcPct val="100000"/>
              </a:lnSpc>
              <a:spcBef>
                <a:spcPts val="0"/>
              </a:spcBef>
              <a:spcAft>
                <a:spcPts val="600"/>
              </a:spcAft>
              <a:buNone/>
            </a:pPr>
            <a:r>
              <a:rPr lang="ja-JP" altLang="en-US" sz="2800" dirty="0"/>
              <a:t>調査により 臨床試験での倫理違反が</a:t>
            </a:r>
            <a:r>
              <a:rPr lang="ja-JP" altLang="en-US" sz="2800" dirty="0" smtClean="0"/>
              <a:t>露見</a:t>
            </a:r>
            <a:endParaRPr lang="ja-JP" altLang="en-US" sz="2800" dirty="0"/>
          </a:p>
          <a:p>
            <a:pPr marL="685800" lvl="2">
              <a:lnSpc>
                <a:spcPct val="100000"/>
              </a:lnSpc>
              <a:spcBef>
                <a:spcPts val="0"/>
              </a:spcBef>
              <a:spcAft>
                <a:spcPts val="600"/>
              </a:spcAft>
            </a:pPr>
            <a:r>
              <a:rPr lang="ja-JP" altLang="en-US" sz="2800" dirty="0"/>
              <a:t>少年の健康状態は良くなく、試験の対象として</a:t>
            </a:r>
            <a:r>
              <a:rPr lang="ja-JP" altLang="en-US" sz="2800" dirty="0" smtClean="0"/>
              <a:t>不適格</a:t>
            </a:r>
            <a:endParaRPr lang="ja-JP" altLang="en-US" sz="2800" dirty="0"/>
          </a:p>
          <a:p>
            <a:pPr marL="685800" lvl="2">
              <a:lnSpc>
                <a:spcPct val="100000"/>
              </a:lnSpc>
              <a:spcBef>
                <a:spcPts val="0"/>
              </a:spcBef>
              <a:spcAft>
                <a:spcPts val="600"/>
              </a:spcAft>
            </a:pPr>
            <a:r>
              <a:rPr lang="ja-JP" altLang="en-US" sz="2800" dirty="0"/>
              <a:t>説明同意文章に重篤な有害事象の記載が</a:t>
            </a:r>
            <a:r>
              <a:rPr lang="ja-JP" altLang="en-US" sz="2800" dirty="0" smtClean="0"/>
              <a:t>無かった</a:t>
            </a:r>
            <a:endParaRPr lang="en-US" altLang="ja-JP" sz="2800" dirty="0"/>
          </a:p>
          <a:p>
            <a:pPr marL="685800" lvl="2">
              <a:lnSpc>
                <a:spcPct val="100000"/>
              </a:lnSpc>
              <a:spcBef>
                <a:spcPts val="0"/>
              </a:spcBef>
              <a:spcAft>
                <a:spcPts val="600"/>
              </a:spcAft>
            </a:pPr>
            <a:r>
              <a:rPr lang="ja-JP" altLang="en-US" sz="2800" dirty="0"/>
              <a:t>研究組織は、リスクと益の情報提示の義務を果たさず、不適切な患者を臨床試験へ参加するように誘導</a:t>
            </a:r>
            <a:r>
              <a:rPr lang="ja-JP" altLang="en-US" sz="2800" dirty="0" smtClean="0"/>
              <a:t>した</a:t>
            </a:r>
            <a:endParaRPr lang="en-US" altLang="ja-JP" sz="2800" dirty="0"/>
          </a:p>
          <a:p>
            <a:pPr marL="0" indent="0">
              <a:lnSpc>
                <a:spcPct val="100000"/>
              </a:lnSpc>
              <a:spcBef>
                <a:spcPts val="0"/>
              </a:spcBef>
              <a:spcAft>
                <a:spcPts val="600"/>
              </a:spcAft>
              <a:buNone/>
            </a:pPr>
            <a:r>
              <a:rPr lang="ja-JP" altLang="en-US" sz="2800" dirty="0" smtClean="0"/>
              <a:t>中心</a:t>
            </a:r>
            <a:r>
              <a:rPr lang="ja-JP" altLang="en-US" sz="2800" dirty="0"/>
              <a:t>であった ウィルソン医師は，研究スポンサー企業の設立者・株所有者で</a:t>
            </a:r>
            <a:r>
              <a:rPr lang="ja-JP" altLang="en-US" sz="2800" dirty="0" smtClean="0"/>
              <a:t>あり</a:t>
            </a:r>
            <a:r>
              <a:rPr lang="ja-JP" altLang="en-US" sz="2800" dirty="0"/>
              <a:t>，個人的にも所属大学も膨大な株式交換利益を有して</a:t>
            </a:r>
            <a:r>
              <a:rPr lang="ja-JP" altLang="en-US" sz="2800" dirty="0" smtClean="0"/>
              <a:t>いた</a:t>
            </a:r>
            <a:r>
              <a:rPr lang="ja-JP" altLang="en-US" sz="2800" dirty="0"/>
              <a:t>　</a:t>
            </a:r>
            <a:r>
              <a:rPr lang="ja-JP" altLang="en-US" sz="2800" dirty="0" smtClean="0"/>
              <a:t>　　　　　　　　　　　</a:t>
            </a:r>
            <a:endParaRPr lang="en-US" altLang="ja-JP" sz="2800" dirty="0" smtClean="0"/>
          </a:p>
          <a:p>
            <a:pPr marL="0" indent="0">
              <a:lnSpc>
                <a:spcPct val="100000"/>
              </a:lnSpc>
              <a:spcBef>
                <a:spcPts val="0"/>
              </a:spcBef>
              <a:spcAft>
                <a:spcPts val="600"/>
              </a:spcAft>
              <a:buNone/>
            </a:pPr>
            <a:r>
              <a:rPr lang="ja-JP" altLang="en-US" sz="1900" dirty="0" smtClean="0"/>
              <a:t>　　　　　　　　　　　　　　　　　　　　　　　　　　　　　　　　　　　（郷間厳</a:t>
            </a:r>
            <a:r>
              <a:rPr lang="ja-JP" altLang="en-US" sz="1900" dirty="0"/>
              <a:t>、</a:t>
            </a:r>
            <a:r>
              <a:rPr lang="ja-JP" altLang="en-US" sz="1900" dirty="0" smtClean="0"/>
              <a:t>京府医大誌、</a:t>
            </a:r>
            <a:r>
              <a:rPr lang="en-US" altLang="ja-JP" sz="1900" dirty="0" smtClean="0"/>
              <a:t>2011</a:t>
            </a:r>
            <a:r>
              <a:rPr lang="ja-JP" altLang="en-US" sz="1900" dirty="0" smtClean="0"/>
              <a:t>）</a:t>
            </a:r>
            <a:endParaRPr lang="en-US" altLang="ja-JP" sz="1900" dirty="0" smtClean="0"/>
          </a:p>
          <a:p>
            <a:pPr marL="0" indent="0">
              <a:lnSpc>
                <a:spcPct val="100000"/>
              </a:lnSpc>
              <a:spcBef>
                <a:spcPts val="0"/>
              </a:spcBef>
              <a:spcAft>
                <a:spcPts val="600"/>
              </a:spcAft>
              <a:buNone/>
            </a:pPr>
            <a:r>
              <a:rPr lang="ja-JP" altLang="en-US" sz="1900" dirty="0" smtClean="0"/>
              <a:t>（</a:t>
            </a:r>
            <a:r>
              <a:rPr lang="en-US" altLang="ja-JP" sz="1900" dirty="0" smtClean="0"/>
              <a:t>http</a:t>
            </a:r>
            <a:r>
              <a:rPr lang="en-US" altLang="ja-JP" sz="1900" dirty="0"/>
              <a:t>://</a:t>
            </a:r>
            <a:r>
              <a:rPr lang="en-US" altLang="ja-JP" sz="1900" dirty="0" smtClean="0"/>
              <a:t>www.washingtonpost.com/wp-srv/WPcap/1999-11/21/101r-112199-idx.html</a:t>
            </a:r>
            <a:r>
              <a:rPr lang="ja-JP" altLang="en-US" sz="1900" dirty="0" smtClean="0"/>
              <a:t>）</a:t>
            </a:r>
            <a:endParaRPr lang="en-US" altLang="ja-JP" sz="1900" dirty="0"/>
          </a:p>
          <a:p>
            <a:pPr marL="685800" lvl="2">
              <a:lnSpc>
                <a:spcPct val="100000"/>
              </a:lnSpc>
              <a:spcBef>
                <a:spcPts val="0"/>
              </a:spcBef>
              <a:spcAft>
                <a:spcPts val="600"/>
              </a:spcAft>
            </a:pPr>
            <a:endParaRPr lang="en-US" altLang="ja-JP" sz="2200" dirty="0" smtClean="0"/>
          </a:p>
          <a:p>
            <a:pPr marL="685800" lvl="2">
              <a:lnSpc>
                <a:spcPct val="100000"/>
              </a:lnSpc>
              <a:spcBef>
                <a:spcPts val="0"/>
              </a:spcBef>
              <a:spcAft>
                <a:spcPts val="600"/>
              </a:spcAft>
            </a:pPr>
            <a:endParaRPr lang="en-US" altLang="ja-JP" sz="22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33</a:t>
            </a:fld>
            <a:endParaRPr kumimoji="1" lang="ja-JP" altLang="en-US"/>
          </a:p>
        </p:txBody>
      </p:sp>
      <p:sp>
        <p:nvSpPr>
          <p:cNvPr id="5" name="テキスト ボックス 4"/>
          <p:cNvSpPr txBox="1"/>
          <p:nvPr/>
        </p:nvSpPr>
        <p:spPr>
          <a:xfrm>
            <a:off x="361710" y="5991949"/>
            <a:ext cx="3202177" cy="584775"/>
          </a:xfrm>
          <a:prstGeom prst="rect">
            <a:avLst/>
          </a:prstGeom>
          <a:noFill/>
        </p:spPr>
        <p:txBody>
          <a:bodyPr wrap="square" rtlCol="0">
            <a:spAutoFit/>
          </a:bodyPr>
          <a:lstStyle/>
          <a:p>
            <a:r>
              <a:rPr lang="en-US" altLang="ja-JP" sz="3200" dirty="0" smtClean="0">
                <a:solidFill>
                  <a:srgbClr val="DF630F"/>
                </a:solidFill>
              </a:rPr>
              <a:t>COI</a:t>
            </a:r>
            <a:r>
              <a:rPr lang="ja-JP" altLang="en-US" sz="3200" dirty="0" smtClean="0">
                <a:solidFill>
                  <a:srgbClr val="DF630F"/>
                </a:solidFill>
              </a:rPr>
              <a:t>・参加者保護</a:t>
            </a:r>
            <a:endParaRPr kumimoji="1" lang="ja-JP" altLang="en-US" sz="3200" dirty="0">
              <a:solidFill>
                <a:srgbClr val="DF630F"/>
              </a:solidFill>
            </a:endParaRPr>
          </a:p>
        </p:txBody>
      </p:sp>
      <p:pic>
        <p:nvPicPr>
          <p:cNvPr id="1028" name="Picture 4" descr="C:\Users\Kikuko\AppData\Local\Microsoft\Windows\Temporary Internet Files\Content.IE5\FRDTGGOD\sgi01a2014120922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887" y="6046316"/>
            <a:ext cx="1080121" cy="550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37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373616" cy="1143000"/>
          </a:xfrm>
        </p:spPr>
        <p:txBody>
          <a:bodyPr>
            <a:noAutofit/>
          </a:bodyPr>
          <a:lstStyle/>
          <a:p>
            <a:r>
              <a:rPr kumimoji="1" lang="ja-JP" altLang="en-US" sz="3600" dirty="0" smtClean="0">
                <a:solidFill>
                  <a:srgbClr val="0070C0"/>
                </a:solidFill>
              </a:rPr>
              <a:t>シェーン（ベル研究所）事件（</a:t>
            </a:r>
            <a:r>
              <a:rPr kumimoji="1" lang="en-US" altLang="ja-JP" sz="3600" dirty="0" smtClean="0">
                <a:solidFill>
                  <a:srgbClr val="0070C0"/>
                </a:solidFill>
              </a:rPr>
              <a:t>1998-</a:t>
            </a:r>
            <a:r>
              <a:rPr lang="en-US" altLang="ja-JP" sz="3600" dirty="0" smtClean="0">
                <a:solidFill>
                  <a:srgbClr val="0070C0"/>
                </a:solidFill>
              </a:rPr>
              <a:t>2002</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67544" y="1642375"/>
            <a:ext cx="8229600" cy="4853136"/>
          </a:xfrm>
        </p:spPr>
        <p:txBody>
          <a:bodyPr>
            <a:normAutofit fontScale="77500" lnSpcReduction="20000"/>
          </a:bodyPr>
          <a:lstStyle/>
          <a:p>
            <a:pPr marL="0" indent="0">
              <a:buNone/>
              <a:tabLst>
                <a:tab pos="982663" algn="l"/>
              </a:tabLst>
            </a:pPr>
            <a:r>
              <a:rPr kumimoji="1" lang="ja-JP" altLang="en-US" sz="3400" dirty="0" smtClean="0"/>
              <a:t>ベル研究所の若手研究者シェーンは、有機物結晶を使った超伝導の発見、電子素子の開発など、重要な成果を次々にあげ、短期間に</a:t>
            </a:r>
            <a:r>
              <a:rPr lang="ja-JP" altLang="en-US" sz="3400" dirty="0"/>
              <a:t>サイエンス</a:t>
            </a:r>
            <a:r>
              <a:rPr kumimoji="1" lang="ja-JP" altLang="en-US" sz="3400" dirty="0" smtClean="0"/>
              <a:t>、</a:t>
            </a:r>
            <a:r>
              <a:rPr lang="ja-JP" altLang="en-US" sz="3400" dirty="0"/>
              <a:t>ネーチャー</a:t>
            </a:r>
            <a:r>
              <a:rPr kumimoji="1" lang="ja-JP" altLang="en-US" sz="3400" dirty="0" smtClean="0"/>
              <a:t>などに多くの論文を発表</a:t>
            </a:r>
            <a:r>
              <a:rPr lang="ja-JP" altLang="en-US" sz="3400" dirty="0" smtClean="0"/>
              <a:t>した</a:t>
            </a:r>
            <a:endParaRPr lang="en-US" altLang="ja-JP" sz="3400" dirty="0" smtClean="0"/>
          </a:p>
          <a:p>
            <a:pPr marL="0" indent="0">
              <a:buNone/>
              <a:tabLst>
                <a:tab pos="982663" algn="l"/>
              </a:tabLst>
            </a:pPr>
            <a:r>
              <a:rPr kumimoji="1" lang="ja-JP" altLang="en-US" sz="3400" dirty="0"/>
              <a:t>時に</a:t>
            </a:r>
            <a:r>
              <a:rPr kumimoji="1" lang="ja-JP" altLang="en-US" sz="3400" dirty="0" smtClean="0"/>
              <a:t>は平均</a:t>
            </a:r>
            <a:r>
              <a:rPr kumimoji="1" lang="en-US" altLang="ja-JP" sz="3400" dirty="0" smtClean="0"/>
              <a:t>2</a:t>
            </a:r>
            <a:r>
              <a:rPr kumimoji="1" lang="ja-JP" altLang="en-US" sz="3400" dirty="0" smtClean="0"/>
              <a:t>週間に</a:t>
            </a:r>
            <a:r>
              <a:rPr kumimoji="1" lang="en-US" altLang="ja-JP" sz="3400" dirty="0" smtClean="0"/>
              <a:t>1</a:t>
            </a:r>
            <a:r>
              <a:rPr kumimoji="1" lang="ja-JP" altLang="en-US" sz="3400" dirty="0" smtClean="0"/>
              <a:t>本の論文発表をしていた</a:t>
            </a:r>
            <a:endParaRPr kumimoji="1" lang="en-US" altLang="ja-JP" sz="3400" dirty="0" smtClean="0"/>
          </a:p>
          <a:p>
            <a:pPr marL="0" indent="0">
              <a:buNone/>
              <a:tabLst>
                <a:tab pos="982663" algn="l"/>
              </a:tabLst>
            </a:pPr>
            <a:r>
              <a:rPr kumimoji="1" lang="ja-JP" altLang="en-US" sz="3400" dirty="0" smtClean="0"/>
              <a:t>天才的な物理学者として、ノーベル賞を受賞すると噂されていた</a:t>
            </a:r>
            <a:endParaRPr kumimoji="1" lang="en-US" altLang="ja-JP" sz="3400" dirty="0" smtClean="0"/>
          </a:p>
          <a:p>
            <a:pPr marL="0" indent="0">
              <a:buNone/>
              <a:tabLst>
                <a:tab pos="982663" algn="l"/>
              </a:tabLst>
            </a:pPr>
            <a:r>
              <a:rPr lang="ja-JP" altLang="en-US" sz="3400" dirty="0" smtClean="0"/>
              <a:t>「二つの論文のグラフを比較してほしい」という匿名電話から</a:t>
            </a:r>
            <a:r>
              <a:rPr lang="ja-JP" altLang="en-US" sz="3400" dirty="0">
                <a:solidFill>
                  <a:prstClr val="black"/>
                </a:solidFill>
              </a:rPr>
              <a:t>曲線の細部まで酷似した二つの異なる実験</a:t>
            </a:r>
            <a:r>
              <a:rPr lang="ja-JP" altLang="en-US" sz="3400" dirty="0" smtClean="0">
                <a:solidFill>
                  <a:prstClr val="black"/>
                </a:solidFill>
              </a:rPr>
              <a:t>データ</a:t>
            </a:r>
            <a:r>
              <a:rPr lang="ja-JP" altLang="en-US" sz="3400" dirty="0">
                <a:solidFill>
                  <a:prstClr val="black"/>
                </a:solidFill>
              </a:rPr>
              <a:t>や</a:t>
            </a:r>
            <a:r>
              <a:rPr lang="ja-JP" altLang="en-US" sz="3400" dirty="0" smtClean="0">
                <a:solidFill>
                  <a:prstClr val="black"/>
                </a:solidFill>
              </a:rPr>
              <a:t>、</a:t>
            </a:r>
            <a:r>
              <a:rPr lang="ja-JP" altLang="en-US" sz="3400" dirty="0"/>
              <a:t>追試による再現性の不可能性などから不正行為が発覚した</a:t>
            </a:r>
            <a:endParaRPr lang="en-US" altLang="ja-JP" sz="3400" dirty="0"/>
          </a:p>
          <a:p>
            <a:pPr marL="0" indent="0">
              <a:buNone/>
            </a:pPr>
            <a:endParaRPr kumimoji="1" lang="en-US" altLang="ja-JP" sz="2800" dirty="0" smtClean="0"/>
          </a:p>
          <a:p>
            <a:pPr marL="0" indent="0" algn="r">
              <a:buNone/>
            </a:pPr>
            <a:r>
              <a:rPr lang="ja-JP" altLang="en-US" sz="2300" dirty="0"/>
              <a:t>（ブロード、講談社、</a:t>
            </a:r>
            <a:r>
              <a:rPr lang="en-US" altLang="ja-JP" sz="2300" dirty="0"/>
              <a:t>2014</a:t>
            </a:r>
            <a:r>
              <a:rPr lang="ja-JP" altLang="en-US" sz="2300" dirty="0" smtClean="0"/>
              <a:t>）</a:t>
            </a:r>
            <a:endParaRPr kumimoji="1" lang="ja-JP" altLang="en-US" sz="23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34</a:t>
            </a:fld>
            <a:endParaRPr kumimoji="1" lang="ja-JP" altLang="en-US"/>
          </a:p>
        </p:txBody>
      </p:sp>
      <p:sp>
        <p:nvSpPr>
          <p:cNvPr id="5" name="テキスト ボックス 4"/>
          <p:cNvSpPr txBox="1"/>
          <p:nvPr/>
        </p:nvSpPr>
        <p:spPr>
          <a:xfrm>
            <a:off x="484051" y="5584884"/>
            <a:ext cx="2880320" cy="584775"/>
          </a:xfrm>
          <a:prstGeom prst="rect">
            <a:avLst/>
          </a:prstGeom>
          <a:noFill/>
        </p:spPr>
        <p:txBody>
          <a:bodyPr wrap="square" rtlCol="0">
            <a:spAutoFit/>
          </a:bodyPr>
          <a:lstStyle/>
          <a:p>
            <a:r>
              <a:rPr lang="ja-JP" altLang="en-US" sz="3200" dirty="0" smtClean="0">
                <a:solidFill>
                  <a:srgbClr val="DF630F"/>
                </a:solidFill>
              </a:rPr>
              <a:t>捏造</a:t>
            </a:r>
            <a:r>
              <a:rPr lang="ja-JP" altLang="en-US" sz="3200" dirty="0">
                <a:solidFill>
                  <a:srgbClr val="DF630F"/>
                </a:solidFill>
              </a:rPr>
              <a:t>・改ざん</a:t>
            </a:r>
            <a:endParaRPr kumimoji="1" lang="ja-JP" altLang="en-US" sz="3200" dirty="0">
              <a:solidFill>
                <a:srgbClr val="DF630F"/>
              </a:solidFill>
            </a:endParaRPr>
          </a:p>
        </p:txBody>
      </p:sp>
      <p:pic>
        <p:nvPicPr>
          <p:cNvPr id="3074" name="Picture 2" descr="C:\Users\Kikuko\AppData\Local\Microsoft\Windows\Temporary Internet Files\Content.IE5\CR250DN7\lgi01a2013091717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3807" y="5584884"/>
            <a:ext cx="779157" cy="617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18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kumimoji="1" lang="ja-JP" altLang="en-US" sz="3600" dirty="0" smtClean="0">
                <a:solidFill>
                  <a:srgbClr val="0070C0"/>
                </a:solidFill>
              </a:rPr>
              <a:t>コーナック事件（</a:t>
            </a:r>
            <a:r>
              <a:rPr kumimoji="1" lang="en-US" altLang="ja-JP" sz="3600" dirty="0" smtClean="0">
                <a:solidFill>
                  <a:srgbClr val="0070C0"/>
                </a:solidFill>
              </a:rPr>
              <a:t>2002</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2600" dirty="0" smtClean="0"/>
              <a:t>ニューヨークのストラットン</a:t>
            </a:r>
            <a:r>
              <a:rPr kumimoji="1" lang="en-US" altLang="ja-JP" sz="2600" dirty="0" smtClean="0"/>
              <a:t>VA</a:t>
            </a:r>
            <a:r>
              <a:rPr kumimoji="1" lang="ja-JP" altLang="en-US" sz="2600" dirty="0" smtClean="0"/>
              <a:t>メディカルセンター腫瘍学プログラム研究調査役のポール・コーナックは</a:t>
            </a:r>
            <a:r>
              <a:rPr kumimoji="1" lang="en-US" altLang="ja-JP" sz="2600" dirty="0" smtClean="0"/>
              <a:t>1999</a:t>
            </a:r>
            <a:r>
              <a:rPr kumimoji="1" lang="ja-JP" altLang="en-US" sz="2600" dirty="0" smtClean="0"/>
              <a:t>年から</a:t>
            </a:r>
            <a:r>
              <a:rPr kumimoji="1" lang="en-US" altLang="ja-JP" sz="2600" dirty="0" smtClean="0"/>
              <a:t>2002</a:t>
            </a:r>
            <a:r>
              <a:rPr kumimoji="1" lang="ja-JP" altLang="en-US" sz="2600" dirty="0" smtClean="0"/>
              <a:t>年まで医師になりすまし、患者のデータを改ざんして適格基準から外れた患者を研究</a:t>
            </a:r>
            <a:r>
              <a:rPr kumimoji="1" lang="ja-JP" altLang="en-US" sz="2600" smtClean="0"/>
              <a:t>に登録</a:t>
            </a:r>
            <a:endParaRPr kumimoji="1" lang="en-US" altLang="ja-JP" sz="2600" dirty="0" smtClean="0"/>
          </a:p>
          <a:p>
            <a:pPr marL="0" indent="0">
              <a:buNone/>
            </a:pPr>
            <a:r>
              <a:rPr kumimoji="1" lang="ja-JP" altLang="en-US" sz="2600" dirty="0" smtClean="0"/>
              <a:t>彼は</a:t>
            </a:r>
            <a:r>
              <a:rPr kumimoji="1" lang="en-US" altLang="ja-JP" sz="2600" dirty="0" smtClean="0"/>
              <a:t>78</a:t>
            </a:r>
            <a:r>
              <a:rPr kumimoji="1" lang="ja-JP" altLang="en-US" sz="2600" dirty="0" smtClean="0"/>
              <a:t>歳の患者の血液生化学検査を改ざんして、その患者の肝・腎機能の異常を隠した</a:t>
            </a:r>
            <a:endParaRPr kumimoji="1" lang="en-US" altLang="ja-JP" sz="2600" dirty="0" smtClean="0"/>
          </a:p>
          <a:p>
            <a:pPr marL="0" indent="0">
              <a:buNone/>
            </a:pPr>
            <a:r>
              <a:rPr kumimoji="1" lang="ja-JP" altLang="en-US" sz="2600" dirty="0" smtClean="0"/>
              <a:t>患者は治験薬投与後死亡し、コーナックは過失致死在で刑事罰をうけた</a:t>
            </a:r>
            <a:endParaRPr kumimoji="1" lang="en-US" altLang="ja-JP" sz="2600" dirty="0" smtClean="0"/>
          </a:p>
          <a:p>
            <a:pPr marL="0" indent="0" algn="r">
              <a:buNone/>
            </a:pPr>
            <a:r>
              <a:rPr lang="ja-JP" altLang="en-US" sz="1800" dirty="0" smtClean="0"/>
              <a:t>　　（ラング、シナジー</a:t>
            </a:r>
            <a:r>
              <a:rPr lang="ja-JP" altLang="en-US" sz="1800" dirty="0"/>
              <a:t>、</a:t>
            </a:r>
            <a:r>
              <a:rPr lang="en-US" altLang="ja-JP" sz="1800" dirty="0" smtClean="0"/>
              <a:t>2012</a:t>
            </a:r>
            <a:r>
              <a:rPr lang="ja-JP" altLang="en-US" sz="1800" dirty="0" smtClean="0"/>
              <a:t>）</a:t>
            </a:r>
            <a:endParaRPr lang="ja-JP" altLang="en-US" sz="18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35</a:t>
            </a:fld>
            <a:endParaRPr kumimoji="1" lang="ja-JP" altLang="en-US"/>
          </a:p>
        </p:txBody>
      </p:sp>
      <p:sp>
        <p:nvSpPr>
          <p:cNvPr id="5" name="テキスト ボックス 4"/>
          <p:cNvSpPr txBox="1"/>
          <p:nvPr/>
        </p:nvSpPr>
        <p:spPr>
          <a:xfrm>
            <a:off x="539552" y="5584884"/>
            <a:ext cx="4032448" cy="584775"/>
          </a:xfrm>
          <a:prstGeom prst="rect">
            <a:avLst/>
          </a:prstGeom>
          <a:noFill/>
        </p:spPr>
        <p:txBody>
          <a:bodyPr wrap="square" rtlCol="0">
            <a:spAutoFit/>
          </a:bodyPr>
          <a:lstStyle/>
          <a:p>
            <a:r>
              <a:rPr lang="ja-JP" altLang="en-US" sz="3200" dirty="0" smtClean="0">
                <a:solidFill>
                  <a:srgbClr val="DF630F"/>
                </a:solidFill>
              </a:rPr>
              <a:t>参加者</a:t>
            </a:r>
            <a:r>
              <a:rPr lang="ja-JP" altLang="en-US" sz="3200" dirty="0">
                <a:solidFill>
                  <a:srgbClr val="DF630F"/>
                </a:solidFill>
              </a:rPr>
              <a:t>保護</a:t>
            </a:r>
            <a:r>
              <a:rPr lang="ja-JP" altLang="en-US" sz="3200" dirty="0" smtClean="0">
                <a:solidFill>
                  <a:srgbClr val="DF630F"/>
                </a:solidFill>
              </a:rPr>
              <a:t>・</a:t>
            </a:r>
            <a:r>
              <a:rPr lang="ja-JP" altLang="en-US" sz="3200" dirty="0">
                <a:solidFill>
                  <a:srgbClr val="DF630F"/>
                </a:solidFill>
              </a:rPr>
              <a:t>改ざん</a:t>
            </a:r>
            <a:endParaRPr kumimoji="1" lang="ja-JP" altLang="en-US" sz="3200" dirty="0">
              <a:solidFill>
                <a:srgbClr val="DF630F"/>
              </a:solidFill>
            </a:endParaRPr>
          </a:p>
        </p:txBody>
      </p:sp>
      <p:pic>
        <p:nvPicPr>
          <p:cNvPr id="6148" name="Picture 4" descr="C:\Users\Kikuko\AppData\Local\Microsoft\Windows\Temporary Internet Files\Content.IE5\CR250DN7\gi01b2014040617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5459767"/>
            <a:ext cx="695839" cy="835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702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solidFill>
                  <a:schemeClr val="bg1">
                    <a:lumMod val="75000"/>
                  </a:schemeClr>
                </a:solidFill>
              </a:rPr>
              <a:t>２．研究不正</a:t>
            </a:r>
            <a:r>
              <a:rPr lang="ja-JP" altLang="en-US" dirty="0">
                <a:solidFill>
                  <a:schemeClr val="bg1">
                    <a:lumMod val="75000"/>
                  </a:schemeClr>
                </a:solidFill>
              </a:rPr>
              <a:t>として何が問題</a:t>
            </a:r>
            <a:r>
              <a:rPr lang="ja-JP" altLang="en-US" dirty="0" smtClean="0">
                <a:solidFill>
                  <a:schemeClr val="bg1">
                    <a:lumMod val="75000"/>
                  </a:schemeClr>
                </a:solidFill>
              </a:rPr>
              <a:t>になるのか</a:t>
            </a:r>
            <a:r>
              <a:rPr kumimoji="1" lang="ja-JP" altLang="en-US" dirty="0" smtClean="0">
                <a:solidFill>
                  <a:schemeClr val="bg1">
                    <a:lumMod val="75000"/>
                  </a:schemeClr>
                </a:solidFill>
              </a:rPr>
              <a:t>？</a:t>
            </a:r>
            <a:endParaRPr kumimoji="1" lang="en-US" altLang="ja-JP" dirty="0" smtClean="0">
              <a:solidFill>
                <a:schemeClr val="bg1">
                  <a:lumMod val="75000"/>
                </a:schemeClr>
              </a:solidFill>
            </a:endParaRPr>
          </a:p>
          <a:p>
            <a:pPr marL="0" indent="622300">
              <a:buNone/>
            </a:pPr>
            <a:r>
              <a:rPr lang="ja-JP" altLang="en-US" sz="2400" dirty="0" smtClean="0">
                <a:solidFill>
                  <a:schemeClr val="bg1">
                    <a:lumMod val="75000"/>
                  </a:schemeClr>
                </a:solidFill>
              </a:rPr>
              <a:t>１）　</a:t>
            </a:r>
            <a:r>
              <a:rPr lang="ja-JP" altLang="en-US" sz="2600" dirty="0" smtClean="0">
                <a:solidFill>
                  <a:schemeClr val="bg1">
                    <a:lumMod val="75000"/>
                  </a:schemeClr>
                </a:solidFill>
              </a:rPr>
              <a:t>参加者（弱者）（</a:t>
            </a:r>
            <a:r>
              <a:rPr lang="en-US" altLang="ja-JP" sz="2600" dirty="0" smtClean="0">
                <a:solidFill>
                  <a:schemeClr val="bg1">
                    <a:lumMod val="75000"/>
                  </a:schemeClr>
                </a:solidFill>
              </a:rPr>
              <a:t>Research</a:t>
            </a:r>
            <a:r>
              <a:rPr lang="ja-JP" altLang="en-US" sz="2600" dirty="0">
                <a:solidFill>
                  <a:schemeClr val="bg1">
                    <a:lumMod val="75000"/>
                  </a:schemeClr>
                </a:solidFill>
              </a:rPr>
              <a:t> </a:t>
            </a:r>
            <a:r>
              <a:rPr lang="en-US" altLang="ja-JP" sz="2600" dirty="0" smtClean="0">
                <a:solidFill>
                  <a:schemeClr val="bg1">
                    <a:lumMod val="75000"/>
                  </a:schemeClr>
                </a:solidFill>
              </a:rPr>
              <a:t>participants</a:t>
            </a:r>
            <a:r>
              <a:rPr lang="ja-JP" altLang="en-US" sz="2600" dirty="0" smtClean="0">
                <a:solidFill>
                  <a:schemeClr val="bg1">
                    <a:lumMod val="75000"/>
                  </a:schemeClr>
                </a:solidFill>
              </a:rPr>
              <a:t>）保護</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２）　</a:t>
            </a:r>
            <a:r>
              <a:rPr lang="ja-JP" altLang="en-US" sz="2600" dirty="0" smtClean="0">
                <a:solidFill>
                  <a:schemeClr val="bg1">
                    <a:lumMod val="75000"/>
                  </a:schemeClr>
                </a:solidFill>
              </a:rPr>
              <a:t>科学的な不正行為（</a:t>
            </a:r>
            <a:r>
              <a:rPr lang="en-US" altLang="ja-JP" sz="2600" dirty="0" smtClean="0">
                <a:solidFill>
                  <a:schemeClr val="bg1">
                    <a:lumMod val="75000"/>
                  </a:schemeClr>
                </a:solidFill>
              </a:rPr>
              <a:t>Scientific misconduct</a:t>
            </a:r>
            <a:r>
              <a:rPr lang="ja-JP" altLang="en-US" sz="2600" dirty="0" smtClean="0">
                <a:solidFill>
                  <a:schemeClr val="bg1">
                    <a:lumMod val="75000"/>
                  </a:schemeClr>
                </a:solidFill>
              </a:rPr>
              <a:t>）</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３）　出版の倫理（</a:t>
            </a:r>
            <a:r>
              <a:rPr lang="en-US" altLang="ja-JP" sz="2600" dirty="0" smtClean="0">
                <a:solidFill>
                  <a:schemeClr val="bg1">
                    <a:lumMod val="75000"/>
                  </a:schemeClr>
                </a:solidFill>
              </a:rPr>
              <a:t>Publication ethics</a:t>
            </a:r>
            <a:r>
              <a:rPr lang="ja-JP" altLang="en-US" sz="2600" dirty="0" smtClean="0">
                <a:solidFill>
                  <a:schemeClr val="bg1">
                    <a:lumMod val="75000"/>
                  </a:schemeClr>
                </a:solidFill>
              </a:rPr>
              <a:t>）</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４）　</a:t>
            </a:r>
            <a:r>
              <a:rPr lang="ja-JP" altLang="en-US" sz="2600" dirty="0" smtClean="0">
                <a:solidFill>
                  <a:schemeClr val="bg1">
                    <a:lumMod val="75000"/>
                  </a:schemeClr>
                </a:solidFill>
              </a:rPr>
              <a:t>利益相反（</a:t>
            </a:r>
            <a:r>
              <a:rPr lang="en-US" altLang="ja-JP" sz="2600" dirty="0" smtClean="0">
                <a:solidFill>
                  <a:schemeClr val="bg1">
                    <a:lumMod val="75000"/>
                  </a:schemeClr>
                </a:solidFill>
              </a:rPr>
              <a:t>Conflict </a:t>
            </a:r>
            <a:r>
              <a:rPr lang="en-US" altLang="ja-JP" sz="2600" dirty="0">
                <a:solidFill>
                  <a:schemeClr val="bg1">
                    <a:lumMod val="75000"/>
                  </a:schemeClr>
                </a:solidFill>
              </a:rPr>
              <a:t>of </a:t>
            </a:r>
            <a:r>
              <a:rPr lang="en-US" altLang="ja-JP" sz="2600" dirty="0" smtClean="0">
                <a:solidFill>
                  <a:schemeClr val="bg1">
                    <a:lumMod val="75000"/>
                  </a:schemeClr>
                </a:solidFill>
              </a:rPr>
              <a:t>Interest: COI)</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５）　</a:t>
            </a:r>
            <a:r>
              <a:rPr lang="ja-JP" altLang="en-US" sz="2600" dirty="0">
                <a:solidFill>
                  <a:schemeClr val="bg1">
                    <a:lumMod val="75000"/>
                  </a:schemeClr>
                </a:solidFill>
              </a:rPr>
              <a:t>復習</a:t>
            </a:r>
            <a:r>
              <a:rPr lang="ja-JP" altLang="en-US" sz="2600" dirty="0" smtClean="0">
                <a:solidFill>
                  <a:schemeClr val="bg1">
                    <a:lumMod val="75000"/>
                  </a:schemeClr>
                </a:solidFill>
              </a:rPr>
              <a:t>問題：何が問題なのか？</a:t>
            </a:r>
            <a:endParaRPr kumimoji="1" lang="en-US" altLang="ja-JP" sz="2600" dirty="0" smtClean="0">
              <a:solidFill>
                <a:schemeClr val="bg1">
                  <a:lumMod val="75000"/>
                </a:schemeClr>
              </a:solidFill>
            </a:endParaRPr>
          </a:p>
          <a:p>
            <a:pPr marL="0" indent="0">
              <a:buNone/>
            </a:pPr>
            <a:r>
              <a:rPr lang="ja-JP" altLang="en-US" dirty="0"/>
              <a:t>３</a:t>
            </a:r>
            <a:r>
              <a:rPr lang="ja-JP" altLang="en-US" dirty="0" smtClean="0"/>
              <a:t>．「私はどうすればいいのか？」：事例に学ぶ</a:t>
            </a:r>
            <a:endParaRPr lang="en-US" altLang="ja-JP" dirty="0" smtClean="0"/>
          </a:p>
          <a:p>
            <a:pPr marL="0" indent="0">
              <a:buNone/>
            </a:pPr>
            <a:r>
              <a:rPr kumimoji="1" lang="ja-JP" altLang="en-US" dirty="0">
                <a:solidFill>
                  <a:schemeClr val="bg1">
                    <a:lumMod val="75000"/>
                  </a:schemeClr>
                </a:solidFill>
              </a:rPr>
              <a:t>４</a:t>
            </a:r>
            <a:r>
              <a:rPr kumimoji="1" lang="ja-JP" altLang="en-US" dirty="0" smtClean="0">
                <a:solidFill>
                  <a:schemeClr val="bg1">
                    <a:lumMod val="75000"/>
                  </a:schemeClr>
                </a:solidFill>
              </a:rPr>
              <a:t>．京都大学の取り組み</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36</a:t>
            </a:fld>
            <a:endParaRPr kumimoji="1" lang="ja-JP" altLang="en-US"/>
          </a:p>
        </p:txBody>
      </p:sp>
    </p:spTree>
    <p:extLst>
      <p:ext uri="{BB962C8B-B14F-4D97-AF65-F5344CB8AC3E}">
        <p14:creationId xmlns:p14="http://schemas.microsoft.com/office/powerpoint/2010/main" val="16197530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solidFill>
                  <a:srgbClr val="0070C0"/>
                </a:solidFill>
              </a:rPr>
              <a:t>グループワーク課題</a:t>
            </a:r>
            <a:endParaRPr kumimoji="1" lang="ja-JP" altLang="en-US" sz="4000" dirty="0">
              <a:solidFill>
                <a:srgbClr val="0070C0"/>
              </a:solidFill>
            </a:endParaRPr>
          </a:p>
        </p:txBody>
      </p:sp>
      <p:sp>
        <p:nvSpPr>
          <p:cNvPr id="3" name="コンテンツ プレースホルダー 2"/>
          <p:cNvSpPr>
            <a:spLocks noGrp="1"/>
          </p:cNvSpPr>
          <p:nvPr>
            <p:ph idx="1"/>
          </p:nvPr>
        </p:nvSpPr>
        <p:spPr>
          <a:xfrm>
            <a:off x="467544" y="1268760"/>
            <a:ext cx="8229600" cy="5256584"/>
          </a:xfrm>
        </p:spPr>
        <p:txBody>
          <a:bodyPr>
            <a:normAutofit fontScale="70000" lnSpcReduction="20000"/>
          </a:bodyPr>
          <a:lstStyle/>
          <a:p>
            <a:pPr marL="0" indent="0">
              <a:buNone/>
            </a:pPr>
            <a:r>
              <a:rPr kumimoji="1" lang="ja-JP" altLang="en-US" sz="3400" dirty="0" smtClean="0"/>
              <a:t>私は、東京の大学医学部准教授の山田先生（仮称）と</a:t>
            </a:r>
            <a:endParaRPr kumimoji="1" lang="en-US" altLang="ja-JP" sz="3400" dirty="0" smtClean="0"/>
          </a:p>
          <a:p>
            <a:pPr marL="0" indent="0">
              <a:buNone/>
            </a:pPr>
            <a:r>
              <a:rPr lang="ja-JP" altLang="en-US" sz="3400" dirty="0"/>
              <a:t>　</a:t>
            </a:r>
            <a:r>
              <a:rPr lang="ja-JP" altLang="en-US" sz="3400" dirty="0" smtClean="0"/>
              <a:t>　</a:t>
            </a:r>
            <a:r>
              <a:rPr kumimoji="1" lang="ja-JP" altLang="en-US" sz="3400" dirty="0" smtClean="0"/>
              <a:t>久しぶりに会うことになりました。</a:t>
            </a:r>
            <a:endParaRPr kumimoji="1" lang="en-US" altLang="ja-JP" sz="3400" dirty="0" smtClean="0"/>
          </a:p>
          <a:p>
            <a:pPr marL="0" indent="0">
              <a:buNone/>
            </a:pPr>
            <a:r>
              <a:rPr kumimoji="1" lang="ja-JP" altLang="en-US" sz="3400" dirty="0" smtClean="0"/>
              <a:t>先生方に会う時は、いつも最近の文献を読んでいきます。</a:t>
            </a:r>
            <a:endParaRPr kumimoji="1" lang="en-US" altLang="ja-JP" sz="3400" dirty="0" smtClean="0"/>
          </a:p>
          <a:p>
            <a:endParaRPr kumimoji="1" lang="en-US" altLang="ja-JP" dirty="0" smtClean="0"/>
          </a:p>
          <a:p>
            <a:endParaRPr kumimoji="1"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smtClean="0"/>
          </a:p>
          <a:p>
            <a:pPr marL="0" indent="0">
              <a:buNone/>
            </a:pPr>
            <a:r>
              <a:rPr kumimoji="1" lang="ja-JP" altLang="en-US" sz="3400" dirty="0" smtClean="0"/>
              <a:t>それは、私が台北の学会でポスター発表した数字</a:t>
            </a:r>
            <a:r>
              <a:rPr lang="ja-JP" altLang="en-US" sz="3400" dirty="0"/>
              <a:t>でした</a:t>
            </a:r>
            <a:r>
              <a:rPr lang="ja-JP" altLang="en-US" sz="3400" dirty="0" smtClean="0"/>
              <a:t>。</a:t>
            </a:r>
            <a:endParaRPr lang="en-US" altLang="ja-JP" sz="3400" dirty="0" smtClean="0"/>
          </a:p>
          <a:p>
            <a:pPr marL="0" indent="0">
              <a:buNone/>
            </a:pPr>
            <a:r>
              <a:rPr kumimoji="1" lang="ja-JP" altLang="en-US" sz="3400" dirty="0" smtClean="0"/>
              <a:t>（手先が冷たくなりました。）</a:t>
            </a:r>
            <a:endParaRPr kumimoji="1" lang="ja-JP" altLang="en-US" sz="3400" dirty="0"/>
          </a:p>
        </p:txBody>
      </p:sp>
      <p:sp>
        <p:nvSpPr>
          <p:cNvPr id="4" name="角丸四角形吹き出し 3"/>
          <p:cNvSpPr/>
          <p:nvPr/>
        </p:nvSpPr>
        <p:spPr>
          <a:xfrm>
            <a:off x="4444287" y="2420888"/>
            <a:ext cx="4104456" cy="936104"/>
          </a:xfrm>
          <a:prstGeom prst="wedgeRoundRectCallout">
            <a:avLst>
              <a:gd name="adj1" fmla="val -65010"/>
              <a:gd name="adj2" fmla="val -17444"/>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444287" y="2473441"/>
            <a:ext cx="4104456" cy="830997"/>
          </a:xfrm>
          <a:prstGeom prst="rect">
            <a:avLst/>
          </a:prstGeom>
          <a:noFill/>
        </p:spPr>
        <p:txBody>
          <a:bodyPr wrap="square" rtlCol="0">
            <a:spAutoFit/>
          </a:bodyPr>
          <a:lstStyle/>
          <a:p>
            <a:r>
              <a:rPr kumimoji="1" lang="ja-JP" altLang="en-US" sz="2400" dirty="0" smtClean="0"/>
              <a:t>久しぶりだけど、この頃どんな仕事をなさっているのかな？</a:t>
            </a:r>
            <a:endParaRPr kumimoji="1" lang="ja-JP" altLang="en-US" sz="2400" dirty="0"/>
          </a:p>
        </p:txBody>
      </p:sp>
      <p:sp>
        <p:nvSpPr>
          <p:cNvPr id="6" name="角丸四角形吹き出し 5"/>
          <p:cNvSpPr/>
          <p:nvPr/>
        </p:nvSpPr>
        <p:spPr>
          <a:xfrm>
            <a:off x="467014" y="3140968"/>
            <a:ext cx="3528392" cy="1152128"/>
          </a:xfrm>
          <a:prstGeom prst="wedgeRoundRectCallout">
            <a:avLst>
              <a:gd name="adj1" fmla="val 73281"/>
              <a:gd name="adj2" fmla="val -14242"/>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79018" y="3169617"/>
            <a:ext cx="3312368" cy="1200329"/>
          </a:xfrm>
          <a:prstGeom prst="rect">
            <a:avLst/>
          </a:prstGeom>
          <a:noFill/>
        </p:spPr>
        <p:txBody>
          <a:bodyPr wrap="square" rtlCol="0">
            <a:spAutoFit/>
          </a:bodyPr>
          <a:lstStyle/>
          <a:p>
            <a:r>
              <a:rPr kumimoji="1" lang="ja-JP" altLang="en-US" sz="2400" dirty="0" smtClean="0"/>
              <a:t>フムフム、こんな領域外にも発表していらっしゃるんだ・・。</a:t>
            </a:r>
            <a:endParaRPr kumimoji="1" lang="ja-JP" altLang="en-US" sz="2400" dirty="0"/>
          </a:p>
        </p:txBody>
      </p:sp>
      <p:sp>
        <p:nvSpPr>
          <p:cNvPr id="8" name="角丸四角形吹き出し 7"/>
          <p:cNvSpPr/>
          <p:nvPr/>
        </p:nvSpPr>
        <p:spPr>
          <a:xfrm>
            <a:off x="3967830" y="4303521"/>
            <a:ext cx="4463276" cy="1211362"/>
          </a:xfrm>
          <a:prstGeom prst="wedgeRoundRectCallout">
            <a:avLst>
              <a:gd name="adj1" fmla="val -29955"/>
              <a:gd name="adj2" fmla="val -84669"/>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013074" y="4317569"/>
            <a:ext cx="4372787" cy="1200329"/>
          </a:xfrm>
          <a:prstGeom prst="rect">
            <a:avLst/>
          </a:prstGeom>
          <a:noFill/>
        </p:spPr>
        <p:txBody>
          <a:bodyPr wrap="square" rtlCol="0">
            <a:spAutoFit/>
          </a:bodyPr>
          <a:lstStyle/>
          <a:p>
            <a:r>
              <a:rPr kumimoji="1" lang="ja-JP" altLang="en-US" sz="2400" dirty="0" smtClean="0"/>
              <a:t>・・ェ、エッ</a:t>
            </a:r>
            <a:r>
              <a:rPr lang="ja-JP" altLang="en-US" sz="2400" dirty="0" smtClean="0"/>
              <a:t>？　この数字、</a:t>
            </a:r>
            <a:endParaRPr lang="en-US" altLang="ja-JP" sz="2400" dirty="0" smtClean="0"/>
          </a:p>
          <a:p>
            <a:r>
              <a:rPr lang="ja-JP" altLang="en-US" sz="2400" dirty="0" smtClean="0"/>
              <a:t>小数点以下</a:t>
            </a:r>
            <a:r>
              <a:rPr lang="en-US" altLang="ja-JP" sz="2400" dirty="0" smtClean="0"/>
              <a:t>3</a:t>
            </a:r>
            <a:r>
              <a:rPr lang="ja-JP" altLang="en-US" sz="2400" dirty="0" smtClean="0"/>
              <a:t>位まで同じ。引用が無い。共同研究者でも、・・ない。</a:t>
            </a:r>
            <a:endParaRPr kumimoji="1" lang="ja-JP" altLang="en-US" sz="2400" dirty="0"/>
          </a:p>
        </p:txBody>
      </p:sp>
      <p:sp>
        <p:nvSpPr>
          <p:cNvPr id="12" name="スライド番号プレースホルダー 11"/>
          <p:cNvSpPr>
            <a:spLocks noGrp="1"/>
          </p:cNvSpPr>
          <p:nvPr>
            <p:ph type="sldNum" sz="quarter" idx="12"/>
          </p:nvPr>
        </p:nvSpPr>
        <p:spPr/>
        <p:txBody>
          <a:bodyPr/>
          <a:lstStyle/>
          <a:p>
            <a:fld id="{DECD0A69-A759-4E7E-9AFB-B53CC0B44A41}" type="slidenum">
              <a:rPr kumimoji="1" lang="ja-JP" altLang="en-US" smtClean="0"/>
              <a:pPr/>
              <a:t>37</a:t>
            </a:fld>
            <a:endParaRPr kumimoji="1" lang="ja-JP" altLang="en-US"/>
          </a:p>
        </p:txBody>
      </p:sp>
    </p:spTree>
    <p:extLst>
      <p:ext uri="{BB962C8B-B14F-4D97-AF65-F5344CB8AC3E}">
        <p14:creationId xmlns:p14="http://schemas.microsoft.com/office/powerpoint/2010/main" val="244381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1570186"/>
          </a:xfrm>
        </p:spPr>
        <p:txBody>
          <a:bodyPr>
            <a:normAutofit/>
          </a:bodyPr>
          <a:lstStyle/>
          <a:p>
            <a:r>
              <a:rPr lang="ja-JP" altLang="en-US" sz="4000" dirty="0" smtClean="0">
                <a:solidFill>
                  <a:srgbClr val="0070C0"/>
                </a:solidFill>
              </a:rPr>
              <a:t>「</a:t>
            </a:r>
            <a:r>
              <a:rPr lang="ja-JP" altLang="en-US" sz="4000" dirty="0">
                <a:solidFill>
                  <a:srgbClr val="0070C0"/>
                </a:solidFill>
              </a:rPr>
              <a:t>あなたが私の立場であったら、</a:t>
            </a:r>
            <a:r>
              <a:rPr lang="en-US" altLang="ja-JP" sz="4000" dirty="0">
                <a:solidFill>
                  <a:srgbClr val="0070C0"/>
                </a:solidFill>
              </a:rPr>
              <a:t/>
            </a:r>
            <a:br>
              <a:rPr lang="en-US" altLang="ja-JP" sz="4000" dirty="0">
                <a:solidFill>
                  <a:srgbClr val="0070C0"/>
                </a:solidFill>
              </a:rPr>
            </a:br>
            <a:r>
              <a:rPr lang="ja-JP" altLang="en-US" sz="4000" dirty="0">
                <a:solidFill>
                  <a:srgbClr val="0070C0"/>
                </a:solidFill>
              </a:rPr>
              <a:t>　どうしますか？</a:t>
            </a:r>
            <a:r>
              <a:rPr lang="ja-JP" altLang="en-US" sz="4000" dirty="0" smtClean="0">
                <a:solidFill>
                  <a:srgbClr val="0070C0"/>
                </a:solidFill>
              </a:rPr>
              <a:t>」</a:t>
            </a:r>
            <a:endParaRPr kumimoji="1" lang="ja-JP" altLang="en-US" sz="4000" dirty="0">
              <a:solidFill>
                <a:srgbClr val="0070C0"/>
              </a:solidFill>
            </a:endParaRPr>
          </a:p>
        </p:txBody>
      </p:sp>
      <p:sp>
        <p:nvSpPr>
          <p:cNvPr id="3" name="コンテンツ プレースホルダー 2"/>
          <p:cNvSpPr>
            <a:spLocks noGrp="1"/>
          </p:cNvSpPr>
          <p:nvPr>
            <p:ph idx="1"/>
          </p:nvPr>
        </p:nvSpPr>
        <p:spPr>
          <a:xfrm>
            <a:off x="611560" y="2564904"/>
            <a:ext cx="8229600" cy="3705275"/>
          </a:xfrm>
        </p:spPr>
        <p:txBody>
          <a:bodyPr/>
          <a:lstStyle/>
          <a:p>
            <a:r>
              <a:rPr lang="ja-JP" altLang="en-US" dirty="0" smtClean="0"/>
              <a:t>具体的に話し合ってください。</a:t>
            </a:r>
            <a:endParaRPr lang="en-US" altLang="ja-JP" dirty="0" smtClean="0"/>
          </a:p>
          <a:p>
            <a:r>
              <a:rPr lang="ja-JP" altLang="en-US" dirty="0" smtClean="0"/>
              <a:t>発表者を決めてください。</a:t>
            </a:r>
            <a:endParaRPr lang="en-US" altLang="ja-JP" dirty="0" smtClean="0"/>
          </a:p>
          <a:p>
            <a:r>
              <a:rPr lang="en-US" altLang="ja-JP" dirty="0" smtClean="0"/>
              <a:t>1</a:t>
            </a:r>
            <a:r>
              <a:rPr lang="ja-JP" altLang="en-US" dirty="0" smtClean="0"/>
              <a:t>グループ</a:t>
            </a:r>
            <a:r>
              <a:rPr lang="en-US" altLang="ja-JP" dirty="0" smtClean="0"/>
              <a:t>3</a:t>
            </a:r>
            <a:r>
              <a:rPr lang="ja-JP" altLang="en-US" dirty="0" smtClean="0"/>
              <a:t>分で発表してください。</a:t>
            </a:r>
            <a:endParaRPr lang="en-US" altLang="ja-JP" dirty="0"/>
          </a:p>
          <a:p>
            <a:r>
              <a:rPr kumimoji="1" lang="ja-JP" altLang="en-US" dirty="0" smtClean="0"/>
              <a:t>話し合う時間は、</a:t>
            </a:r>
            <a:r>
              <a:rPr kumimoji="1" lang="ja-JP" altLang="en-US" u="sng" dirty="0" smtClean="0"/>
              <a:t>　　　　</a:t>
            </a:r>
            <a:r>
              <a:rPr kumimoji="1" lang="ja-JP" altLang="en-US" dirty="0" smtClean="0"/>
              <a:t>までです。</a:t>
            </a:r>
            <a:endParaRPr kumimoji="1" lang="en-US" altLang="ja-JP" dirty="0" smtClean="0"/>
          </a:p>
          <a:p>
            <a:pPr marL="0" indent="0">
              <a:buNone/>
            </a:pP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38</a:t>
            </a:fld>
            <a:endParaRPr kumimoji="1" lang="ja-JP" altLang="en-US"/>
          </a:p>
        </p:txBody>
      </p:sp>
    </p:spTree>
    <p:extLst>
      <p:ext uri="{BB962C8B-B14F-4D97-AF65-F5344CB8AC3E}">
        <p14:creationId xmlns:p14="http://schemas.microsoft.com/office/powerpoint/2010/main" val="11607871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548680"/>
            <a:ext cx="8424936" cy="5544616"/>
          </a:xfrm>
          <a:solidFill>
            <a:schemeClr val="accent1">
              <a:lumMod val="20000"/>
              <a:lumOff val="80000"/>
            </a:schemeClr>
          </a:solidFill>
        </p:spPr>
        <p:txBody>
          <a:bodyPr>
            <a:normAutofit fontScale="85000" lnSpcReduction="20000"/>
          </a:bodyPr>
          <a:lstStyle/>
          <a:p>
            <a:pPr marL="0" indent="0">
              <a:buNone/>
            </a:pPr>
            <a:r>
              <a:rPr lang="ja-JP" altLang="en-US" sz="2800" dirty="0" smtClean="0"/>
              <a:t>気を取り直して、臨床の</a:t>
            </a:r>
            <a:r>
              <a:rPr lang="ja-JP" altLang="en-US" sz="2800" dirty="0"/>
              <a:t>指導医</a:t>
            </a:r>
            <a:r>
              <a:rPr lang="ja-JP" altLang="en-US" sz="2800" dirty="0" smtClean="0"/>
              <a:t>に相談</a:t>
            </a:r>
            <a:r>
              <a:rPr lang="ja-JP" altLang="en-US" sz="2800" dirty="0"/>
              <a:t>する</a:t>
            </a:r>
            <a:r>
              <a:rPr lang="ja-JP" altLang="en-US" sz="2800" dirty="0" smtClean="0"/>
              <a:t>。「学会で、ポスターの</a:t>
            </a:r>
            <a:endParaRPr lang="en-US" altLang="ja-JP" sz="2800" dirty="0" smtClean="0"/>
          </a:p>
          <a:p>
            <a:pPr marL="0" indent="0">
              <a:buNone/>
            </a:pPr>
            <a:r>
              <a:rPr lang="ja-JP" altLang="en-US" sz="2800" dirty="0"/>
              <a:t>　</a:t>
            </a:r>
            <a:r>
              <a:rPr lang="ja-JP" altLang="en-US" sz="2800" dirty="0" smtClean="0"/>
              <a:t>　　ハンドアウトなんか、あなたが配るからいけない！」と叱られ</a:t>
            </a:r>
            <a:endParaRPr lang="en-US" altLang="ja-JP" sz="2800" dirty="0" smtClean="0"/>
          </a:p>
          <a:p>
            <a:pPr marL="0" indent="0">
              <a:buNone/>
            </a:pPr>
            <a:r>
              <a:rPr lang="ja-JP" altLang="en-US" sz="2800" dirty="0"/>
              <a:t>　</a:t>
            </a:r>
            <a:r>
              <a:rPr lang="ja-JP" altLang="en-US" sz="2800" dirty="0" smtClean="0"/>
              <a:t>　　た。私が悪かったのか・・・。</a:t>
            </a:r>
            <a:endParaRPr lang="en-US" altLang="ja-JP" sz="2800" dirty="0" smtClean="0"/>
          </a:p>
          <a:p>
            <a:pPr marL="0" indent="0">
              <a:buNone/>
            </a:pPr>
            <a:r>
              <a:rPr kumimoji="1" lang="ja-JP" altLang="en-US" sz="2800" dirty="0" smtClean="0"/>
              <a:t>指導</a:t>
            </a:r>
            <a:r>
              <a:rPr kumimoji="1" lang="ja-JP" altLang="en-US" sz="2800" dirty="0"/>
              <a:t>教官</a:t>
            </a:r>
            <a:r>
              <a:rPr kumimoji="1" lang="ja-JP" altLang="en-US" sz="2800" dirty="0" smtClean="0"/>
              <a:t>は入院中。</a:t>
            </a:r>
            <a:endParaRPr kumimoji="1" lang="en-US" altLang="ja-JP" sz="2800" dirty="0" smtClean="0"/>
          </a:p>
          <a:p>
            <a:pPr marL="0" indent="0">
              <a:buNone/>
            </a:pPr>
            <a:r>
              <a:rPr lang="ja-JP" altLang="en-US" sz="2800" dirty="0"/>
              <a:t>研究科長</a:t>
            </a:r>
            <a:r>
              <a:rPr lang="ja-JP" altLang="en-US" sz="2800" dirty="0" smtClean="0"/>
              <a:t>に相談</a:t>
            </a:r>
            <a:r>
              <a:rPr lang="ja-JP" altLang="en-US" sz="2800" dirty="0"/>
              <a:t>する</a:t>
            </a:r>
            <a:r>
              <a:rPr lang="ja-JP" altLang="en-US" sz="2800" dirty="0" smtClean="0"/>
              <a:t>。「・・・、確かに、あなたの研究結果ですね。</a:t>
            </a:r>
            <a:endParaRPr lang="en-US" altLang="ja-JP" sz="2800" dirty="0" smtClean="0"/>
          </a:p>
          <a:p>
            <a:pPr marL="0" indent="0">
              <a:buNone/>
            </a:pPr>
            <a:r>
              <a:rPr lang="ja-JP" altLang="en-US" sz="2800" dirty="0"/>
              <a:t>　</a:t>
            </a:r>
            <a:r>
              <a:rPr lang="ja-JP" altLang="en-US" sz="2800" dirty="0" smtClean="0"/>
              <a:t>　　でも、私はどうしたらよいのかわかりません」と、悲しそうな</a:t>
            </a:r>
            <a:endParaRPr lang="en-US" altLang="ja-JP" sz="2800" dirty="0" smtClean="0"/>
          </a:p>
          <a:p>
            <a:pPr marL="0" indent="0">
              <a:buNone/>
            </a:pPr>
            <a:r>
              <a:rPr lang="ja-JP" altLang="en-US" sz="2800" dirty="0"/>
              <a:t>　</a:t>
            </a:r>
            <a:r>
              <a:rPr lang="ja-JP" altLang="en-US" sz="2800" dirty="0" smtClean="0"/>
              <a:t>　　顔で言</a:t>
            </a:r>
            <a:r>
              <a:rPr lang="ja-JP" altLang="en-US" sz="2800" dirty="0"/>
              <a:t>われた</a:t>
            </a:r>
            <a:r>
              <a:rPr lang="ja-JP" altLang="en-US" sz="2800" dirty="0" smtClean="0"/>
              <a:t>。</a:t>
            </a:r>
            <a:endParaRPr lang="en-US" altLang="ja-JP" sz="2800" dirty="0" smtClean="0"/>
          </a:p>
          <a:p>
            <a:pPr marL="0" indent="0">
              <a:buNone/>
            </a:pPr>
            <a:r>
              <a:rPr lang="en-US" altLang="ja-JP" sz="2800" dirty="0" smtClean="0"/>
              <a:t>(</a:t>
            </a:r>
            <a:r>
              <a:rPr lang="ja-JP" altLang="en-US" sz="2800" dirty="0" smtClean="0"/>
              <a:t>悲しくて、</a:t>
            </a:r>
            <a:r>
              <a:rPr lang="ja-JP" altLang="en-US" sz="2800" dirty="0"/>
              <a:t>元気</a:t>
            </a:r>
            <a:r>
              <a:rPr lang="ja-JP" altLang="en-US" sz="2800" dirty="0" smtClean="0"/>
              <a:t>が</a:t>
            </a:r>
            <a:r>
              <a:rPr lang="ja-JP" altLang="en-US" sz="2800" dirty="0"/>
              <a:t>でない</a:t>
            </a:r>
            <a:r>
              <a:rPr lang="ja-JP" altLang="en-US" sz="2800" dirty="0" smtClean="0"/>
              <a:t>）</a:t>
            </a:r>
            <a:endParaRPr lang="en-US" altLang="ja-JP" sz="2800" dirty="0" smtClean="0"/>
          </a:p>
          <a:p>
            <a:pPr marL="0" indent="0">
              <a:buNone/>
            </a:pPr>
            <a:r>
              <a:rPr lang="ja-JP" altLang="en-US" sz="2800" dirty="0"/>
              <a:t>京都</a:t>
            </a:r>
            <a:r>
              <a:rPr lang="ja-JP" altLang="en-US" sz="2800" dirty="0" smtClean="0"/>
              <a:t>の</a:t>
            </a:r>
            <a:r>
              <a:rPr lang="en-US" altLang="ja-JP" sz="2800" dirty="0" smtClean="0"/>
              <a:t>N</a:t>
            </a:r>
            <a:r>
              <a:rPr lang="ja-JP" altLang="en-US" sz="2800" dirty="0" smtClean="0"/>
              <a:t>先生</a:t>
            </a:r>
            <a:r>
              <a:rPr lang="ja-JP" altLang="en-US" sz="2800" dirty="0"/>
              <a:t>に連絡しなくてはならないことがある。</a:t>
            </a:r>
            <a:r>
              <a:rPr lang="ja-JP" altLang="en-US" sz="2800" dirty="0" smtClean="0"/>
              <a:t>とりあえず　</a:t>
            </a:r>
            <a:endParaRPr lang="en-US" altLang="ja-JP" sz="2800" dirty="0" smtClean="0"/>
          </a:p>
          <a:p>
            <a:pPr marL="0" indent="0">
              <a:buNone/>
            </a:pPr>
            <a:r>
              <a:rPr lang="ja-JP" altLang="en-US" sz="2800" dirty="0"/>
              <a:t>　</a:t>
            </a:r>
            <a:r>
              <a:rPr lang="ja-JP" altLang="en-US" sz="2800" dirty="0" smtClean="0"/>
              <a:t>　　連絡。</a:t>
            </a:r>
            <a:endParaRPr lang="en-US" altLang="ja-JP" sz="2800" dirty="0" smtClean="0"/>
          </a:p>
          <a:p>
            <a:pPr marL="0" indent="0">
              <a:buNone/>
            </a:pPr>
            <a:r>
              <a:rPr lang="ja-JP" altLang="en-US" sz="2800" dirty="0" smtClean="0"/>
              <a:t>　　　メールに思わず</a:t>
            </a:r>
            <a:r>
              <a:rPr lang="ja-JP" altLang="en-US" sz="2800" dirty="0"/>
              <a:t>「愚痴ですが、こういうことがあって</a:t>
            </a:r>
            <a:r>
              <a:rPr lang="ja-JP" altLang="en-US" sz="2800" dirty="0" smtClean="0"/>
              <a:t>、</a:t>
            </a:r>
            <a:r>
              <a:rPr lang="ja-JP" altLang="en-US" sz="2800" dirty="0"/>
              <a:t>元気</a:t>
            </a:r>
            <a:r>
              <a:rPr lang="ja-JP" altLang="en-US" sz="2800" dirty="0" smtClean="0"/>
              <a:t>が　</a:t>
            </a:r>
            <a:endParaRPr lang="en-US" altLang="ja-JP" sz="2800" dirty="0" smtClean="0"/>
          </a:p>
          <a:p>
            <a:pPr marL="0" indent="0">
              <a:buNone/>
            </a:pPr>
            <a:r>
              <a:rPr lang="ja-JP" altLang="en-US" sz="2800" dirty="0"/>
              <a:t>　</a:t>
            </a:r>
            <a:r>
              <a:rPr lang="ja-JP" altLang="en-US" sz="2800" dirty="0" smtClean="0"/>
              <a:t>　　でません」</a:t>
            </a:r>
            <a:r>
              <a:rPr lang="ja-JP" altLang="en-US" sz="2800" dirty="0"/>
              <a:t>と個人的な話を書いて</a:t>
            </a:r>
            <a:r>
              <a:rPr lang="ja-JP" altLang="en-US" sz="2800" dirty="0" smtClean="0"/>
              <a:t>しまった。</a:t>
            </a:r>
            <a:endParaRPr lang="en-US" altLang="ja-JP" sz="2800" dirty="0" smtClean="0"/>
          </a:p>
          <a:p>
            <a:pPr marL="0" indent="0">
              <a:buNone/>
            </a:pPr>
            <a:r>
              <a:rPr lang="en-US" altLang="ja-JP" sz="2800" dirty="0" smtClean="0"/>
              <a:t>N</a:t>
            </a:r>
            <a:r>
              <a:rPr lang="ja-JP" altLang="en-US" sz="2800" dirty="0" smtClean="0"/>
              <a:t>先生</a:t>
            </a:r>
            <a:r>
              <a:rPr lang="ja-JP" altLang="en-US" sz="2800" dirty="0"/>
              <a:t>から直ぐに返信。</a:t>
            </a:r>
            <a:r>
              <a:rPr lang="ja-JP" altLang="en-US" sz="2800" dirty="0" smtClean="0"/>
              <a:t>「</a:t>
            </a:r>
            <a:r>
              <a:rPr lang="en-US" altLang="ja-JP" sz="2800" dirty="0" smtClean="0"/>
              <a:t>M</a:t>
            </a:r>
            <a:r>
              <a:rPr lang="ja-JP" altLang="en-US" sz="2800" dirty="0" smtClean="0"/>
              <a:t>先生、</a:t>
            </a:r>
            <a:r>
              <a:rPr lang="en-US" altLang="ja-JP" sz="2800" dirty="0" smtClean="0"/>
              <a:t>N</a:t>
            </a:r>
            <a:r>
              <a:rPr lang="ja-JP" altLang="en-US" sz="2800" dirty="0" smtClean="0"/>
              <a:t>＠</a:t>
            </a:r>
            <a:r>
              <a:rPr lang="ja-JP" altLang="en-US" sz="2800" dirty="0"/>
              <a:t>京都大学医学</a:t>
            </a:r>
            <a:r>
              <a:rPr lang="ja-JP" altLang="en-US" sz="2800" dirty="0" smtClean="0"/>
              <a:t>研究科で</a:t>
            </a:r>
            <a:endParaRPr lang="en-US" altLang="ja-JP" sz="2800" dirty="0" smtClean="0"/>
          </a:p>
          <a:p>
            <a:pPr marL="0" indent="0">
              <a:buNone/>
            </a:pPr>
            <a:r>
              <a:rPr lang="ja-JP" altLang="en-US" sz="2800" dirty="0"/>
              <a:t>　</a:t>
            </a:r>
            <a:r>
              <a:rPr lang="ja-JP" altLang="en-US" sz="2800" dirty="0" smtClean="0"/>
              <a:t>　　す。至急、論文</a:t>
            </a:r>
            <a:r>
              <a:rPr lang="ja-JP" altLang="en-US" sz="2800" dirty="0"/>
              <a:t>と</a:t>
            </a:r>
            <a:r>
              <a:rPr lang="ja-JP" altLang="en-US" sz="2800" dirty="0" smtClean="0"/>
              <a:t>ハンドアウトを</a:t>
            </a:r>
            <a:r>
              <a:rPr lang="ja-JP" altLang="en-US" sz="2800" dirty="0"/>
              <a:t>ファックスで送ってください</a:t>
            </a:r>
            <a:r>
              <a:rPr lang="ja-JP" altLang="en-US" sz="2800" dirty="0" smtClean="0"/>
              <a:t>。</a:t>
            </a:r>
            <a:endParaRPr lang="en-US" altLang="ja-JP" sz="2800" dirty="0" smtClean="0"/>
          </a:p>
          <a:p>
            <a:pPr marL="0" indent="0">
              <a:buNone/>
            </a:pPr>
            <a:r>
              <a:rPr lang="ja-JP" altLang="en-US" sz="2800" dirty="0"/>
              <a:t>　</a:t>
            </a:r>
            <a:r>
              <a:rPr lang="ja-JP" altLang="en-US" sz="2800" dirty="0" smtClean="0"/>
              <a:t>　　宜しくお願い致します。」</a:t>
            </a:r>
            <a:endParaRPr lang="en-US" altLang="ja-JP" sz="2800" dirty="0"/>
          </a:p>
          <a:p>
            <a:endParaRPr lang="ja-JP" altLang="en-US" dirty="0"/>
          </a:p>
          <a:p>
            <a:endParaRPr lang="ja-JP" altLang="en-US" dirty="0"/>
          </a:p>
          <a:p>
            <a:endParaRPr kumimoji="1" lang="ja-JP" altLang="en-US" dirty="0"/>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39</a:t>
            </a:fld>
            <a:endParaRPr kumimoji="1" lang="ja-JP" altLang="en-US"/>
          </a:p>
        </p:txBody>
      </p:sp>
    </p:spTree>
    <p:extLst>
      <p:ext uri="{BB962C8B-B14F-4D97-AF65-F5344CB8AC3E}">
        <p14:creationId xmlns:p14="http://schemas.microsoft.com/office/powerpoint/2010/main" val="28104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165302"/>
            <a:ext cx="8229600" cy="493515"/>
          </a:xfrm>
        </p:spPr>
        <p:txBody>
          <a:bodyPr>
            <a:normAutofit fontScale="92500"/>
          </a:bodyPr>
          <a:lstStyle/>
          <a:p>
            <a:pPr marL="0" indent="0">
              <a:buNone/>
            </a:pPr>
            <a:r>
              <a:rPr lang="ja-JP" altLang="en-US" sz="1500" dirty="0" smtClean="0"/>
              <a:t>（</a:t>
            </a:r>
            <a:r>
              <a:rPr lang="en-US" altLang="ja-JP" sz="1500" dirty="0" smtClean="0"/>
              <a:t>http</a:t>
            </a:r>
            <a:r>
              <a:rPr lang="en-US" altLang="ja-JP" sz="1500" dirty="0"/>
              <a:t>://</a:t>
            </a:r>
            <a:r>
              <a:rPr lang="en-US" altLang="ja-JP" sz="1500" dirty="0" smtClean="0"/>
              <a:t>www.kyoto-u.ac.jp/ja/research/events_news/office/kenkyukokusai/events/2014/140714_1.html</a:t>
            </a:r>
            <a:r>
              <a:rPr lang="ja-JP" altLang="en-US" sz="1500" dirty="0"/>
              <a:t>）</a:t>
            </a:r>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a:t>
            </a:fld>
            <a:endParaRPr kumimoji="1" lang="ja-JP" altLang="en-US" dirty="0"/>
          </a:p>
        </p:txBody>
      </p:sp>
      <p:graphicFrame>
        <p:nvGraphicFramePr>
          <p:cNvPr id="5" name="図表 4"/>
          <p:cNvGraphicFramePr/>
          <p:nvPr>
            <p:extLst>
              <p:ext uri="{D42A27DB-BD31-4B8C-83A1-F6EECF244321}">
                <p14:modId xmlns:p14="http://schemas.microsoft.com/office/powerpoint/2010/main" val="766863979"/>
              </p:ext>
            </p:extLst>
          </p:nvPr>
        </p:nvGraphicFramePr>
        <p:xfrm>
          <a:off x="1135232" y="2084948"/>
          <a:ext cx="6193195" cy="30796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487288" y="1494233"/>
            <a:ext cx="2952328" cy="1200329"/>
          </a:xfrm>
          <a:prstGeom prst="rect">
            <a:avLst/>
          </a:prstGeom>
          <a:noFill/>
        </p:spPr>
        <p:txBody>
          <a:bodyPr wrap="square" rtlCol="0">
            <a:spAutoFit/>
          </a:bodyPr>
          <a:lstStyle/>
          <a:p>
            <a:r>
              <a:rPr kumimoji="1" lang="ja-JP" altLang="en-US" sz="3600" dirty="0" smtClean="0">
                <a:solidFill>
                  <a:schemeClr val="accent2"/>
                </a:solidFill>
              </a:rPr>
              <a:t>研究不正の</a:t>
            </a:r>
            <a:endParaRPr kumimoji="1" lang="en-US" altLang="ja-JP" sz="3600" dirty="0" smtClean="0">
              <a:solidFill>
                <a:schemeClr val="accent2"/>
              </a:solidFill>
            </a:endParaRPr>
          </a:p>
          <a:p>
            <a:r>
              <a:rPr kumimoji="1" lang="ja-JP" altLang="en-US" sz="3600" dirty="0" smtClean="0">
                <a:solidFill>
                  <a:schemeClr val="accent2"/>
                </a:solidFill>
              </a:rPr>
              <a:t>　　防止</a:t>
            </a:r>
            <a:endParaRPr kumimoji="1" lang="ja-JP" altLang="en-US" sz="3600" dirty="0">
              <a:solidFill>
                <a:schemeClr val="accent2"/>
              </a:solidFill>
            </a:endParaRPr>
          </a:p>
        </p:txBody>
      </p:sp>
      <p:sp>
        <p:nvSpPr>
          <p:cNvPr id="8" name="テキスト ボックス 7"/>
          <p:cNvSpPr txBox="1"/>
          <p:nvPr/>
        </p:nvSpPr>
        <p:spPr>
          <a:xfrm>
            <a:off x="4644008" y="1484784"/>
            <a:ext cx="3960440" cy="1200329"/>
          </a:xfrm>
          <a:prstGeom prst="rect">
            <a:avLst/>
          </a:prstGeom>
          <a:noFill/>
        </p:spPr>
        <p:txBody>
          <a:bodyPr wrap="square" rtlCol="0">
            <a:spAutoFit/>
          </a:bodyPr>
          <a:lstStyle/>
          <a:p>
            <a:r>
              <a:rPr kumimoji="1" lang="ja-JP" altLang="en-US" sz="3600" dirty="0" smtClean="0">
                <a:solidFill>
                  <a:srgbClr val="0070C0"/>
                </a:solidFill>
              </a:rPr>
              <a:t>「志の高い」研究の　</a:t>
            </a:r>
            <a:endParaRPr kumimoji="1" lang="en-US" altLang="ja-JP" sz="3600" dirty="0" smtClean="0">
              <a:solidFill>
                <a:srgbClr val="0070C0"/>
              </a:solidFill>
            </a:endParaRPr>
          </a:p>
          <a:p>
            <a:r>
              <a:rPr lang="ja-JP" altLang="en-US" sz="3600" dirty="0">
                <a:solidFill>
                  <a:srgbClr val="0070C0"/>
                </a:solidFill>
              </a:rPr>
              <a:t>　</a:t>
            </a:r>
            <a:r>
              <a:rPr lang="ja-JP" altLang="en-US" sz="3600" dirty="0" smtClean="0">
                <a:solidFill>
                  <a:srgbClr val="0070C0"/>
                </a:solidFill>
              </a:rPr>
              <a:t>　　　　</a:t>
            </a:r>
            <a:r>
              <a:rPr kumimoji="1" lang="ja-JP" altLang="en-US" sz="3600" dirty="0" smtClean="0">
                <a:solidFill>
                  <a:srgbClr val="0070C0"/>
                </a:solidFill>
              </a:rPr>
              <a:t>仕組み作り</a:t>
            </a:r>
            <a:endParaRPr kumimoji="1" lang="ja-JP" altLang="en-US" sz="3600" dirty="0">
              <a:solidFill>
                <a:srgbClr val="0070C0"/>
              </a:solidFill>
            </a:endParaRPr>
          </a:p>
        </p:txBody>
      </p:sp>
      <p:sp>
        <p:nvSpPr>
          <p:cNvPr id="9" name="下矢印 8"/>
          <p:cNvSpPr/>
          <p:nvPr/>
        </p:nvSpPr>
        <p:spPr>
          <a:xfrm rot="10800000">
            <a:off x="755576" y="2685113"/>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347898" y="2924944"/>
            <a:ext cx="615553" cy="2232247"/>
          </a:xfrm>
          <a:prstGeom prst="rect">
            <a:avLst/>
          </a:prstGeom>
          <a:noFill/>
        </p:spPr>
        <p:txBody>
          <a:bodyPr vert="eaVert" wrap="square" rtlCol="0">
            <a:spAutoFit/>
          </a:bodyPr>
          <a:lstStyle/>
          <a:p>
            <a:r>
              <a:rPr kumimoji="1" lang="ja-JP" altLang="en-US" sz="2800" dirty="0" smtClean="0">
                <a:solidFill>
                  <a:schemeClr val="accent2"/>
                </a:solidFill>
              </a:rPr>
              <a:t>研究者の自覚</a:t>
            </a:r>
            <a:endParaRPr kumimoji="1" lang="ja-JP" altLang="en-US" sz="2800" dirty="0">
              <a:solidFill>
                <a:schemeClr val="accent2"/>
              </a:solidFill>
            </a:endParaRPr>
          </a:p>
        </p:txBody>
      </p:sp>
      <p:sp>
        <p:nvSpPr>
          <p:cNvPr id="12" name="下矢印 11"/>
          <p:cNvSpPr/>
          <p:nvPr/>
        </p:nvSpPr>
        <p:spPr>
          <a:xfrm rot="10800000">
            <a:off x="6444208" y="2694562"/>
            <a:ext cx="1800200" cy="2592287"/>
          </a:xfrm>
          <a:prstGeom prst="downArrow">
            <a:avLst>
              <a:gd name="adj1" fmla="val 50000"/>
              <a:gd name="adj2" fmla="val 52198"/>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p:cNvSpPr txBox="1"/>
          <p:nvPr/>
        </p:nvSpPr>
        <p:spPr>
          <a:xfrm>
            <a:off x="7036530" y="2931590"/>
            <a:ext cx="615553" cy="2232247"/>
          </a:xfrm>
          <a:prstGeom prst="rect">
            <a:avLst/>
          </a:prstGeom>
          <a:noFill/>
        </p:spPr>
        <p:txBody>
          <a:bodyPr vert="eaVert" wrap="square" rtlCol="0">
            <a:spAutoFit/>
          </a:bodyPr>
          <a:lstStyle/>
          <a:p>
            <a:r>
              <a:rPr kumimoji="1" lang="ja-JP" altLang="en-US" sz="2800" dirty="0" smtClean="0">
                <a:solidFill>
                  <a:srgbClr val="0070C0"/>
                </a:solidFill>
              </a:rPr>
              <a:t>積極的な視点</a:t>
            </a:r>
            <a:endParaRPr kumimoji="1" lang="ja-JP" altLang="en-US" sz="2800" dirty="0">
              <a:solidFill>
                <a:srgbClr val="0070C0"/>
              </a:solidFill>
            </a:endParaRPr>
          </a:p>
        </p:txBody>
      </p:sp>
    </p:spTree>
    <p:extLst>
      <p:ext uri="{BB962C8B-B14F-4D97-AF65-F5344CB8AC3E}">
        <p14:creationId xmlns:p14="http://schemas.microsoft.com/office/powerpoint/2010/main" val="16100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2" grpId="0" animBg="1"/>
      <p:bldP spid="1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764704"/>
            <a:ext cx="8229600" cy="5328592"/>
          </a:xfrm>
          <a:solidFill>
            <a:schemeClr val="accent1">
              <a:lumMod val="20000"/>
              <a:lumOff val="80000"/>
            </a:schemeClr>
          </a:solidFill>
        </p:spPr>
        <p:txBody>
          <a:bodyPr>
            <a:noAutofit/>
          </a:bodyPr>
          <a:lstStyle/>
          <a:p>
            <a:pPr marL="0" indent="0">
              <a:buNone/>
            </a:pPr>
            <a:r>
              <a:rPr lang="ja-JP" altLang="en-US" sz="2400" dirty="0" smtClean="0"/>
              <a:t>ファックス送信。</a:t>
            </a:r>
            <a:endParaRPr lang="en-US" altLang="ja-JP" sz="2400" dirty="0" smtClean="0"/>
          </a:p>
          <a:p>
            <a:pPr marL="0" indent="0">
              <a:buNone/>
            </a:pPr>
            <a:r>
              <a:rPr kumimoji="1" lang="ja-JP" altLang="en-US" sz="2400" dirty="0" smtClean="0"/>
              <a:t>折り返し</a:t>
            </a:r>
            <a:r>
              <a:rPr kumimoji="1" lang="en-US" altLang="ja-JP" sz="2400" dirty="0" smtClean="0"/>
              <a:t>N</a:t>
            </a:r>
            <a:r>
              <a:rPr kumimoji="1" lang="ja-JP" altLang="en-US" sz="2400" dirty="0" smtClean="0"/>
              <a:t>先生からのメール着信。</a:t>
            </a:r>
            <a:r>
              <a:rPr lang="ja-JP" altLang="en-US" sz="2400" dirty="0" smtClean="0"/>
              <a:t>長いメール。</a:t>
            </a:r>
            <a:endParaRPr lang="en-US" altLang="ja-JP" sz="2400" dirty="0" smtClean="0"/>
          </a:p>
          <a:p>
            <a:pPr marL="0" indent="0">
              <a:buNone/>
            </a:pPr>
            <a:r>
              <a:rPr lang="ja-JP" altLang="en-US" sz="2400" dirty="0" smtClean="0"/>
              <a:t>　　「この数字は、確かにポスターハンドアウトのものです。」</a:t>
            </a:r>
            <a:endParaRPr lang="en-US" altLang="ja-JP" sz="2400" dirty="0" smtClean="0"/>
          </a:p>
          <a:p>
            <a:pPr marL="0" indent="0">
              <a:buNone/>
            </a:pPr>
            <a:r>
              <a:rPr lang="ja-JP" altLang="en-US" sz="2400" dirty="0" smtClean="0"/>
              <a:t>　　対応策は優先順位付で具体的に</a:t>
            </a:r>
            <a:r>
              <a:rPr lang="en-US" altLang="ja-JP" sz="2400" dirty="0" smtClean="0"/>
              <a:t>4</a:t>
            </a:r>
            <a:r>
              <a:rPr lang="ja-JP" altLang="en-US" sz="2400" dirty="0" smtClean="0"/>
              <a:t>つ。</a:t>
            </a:r>
            <a:endParaRPr lang="en-US" altLang="ja-JP" sz="2400" dirty="0" smtClean="0"/>
          </a:p>
          <a:p>
            <a:pPr marL="0" indent="0">
              <a:buNone/>
            </a:pPr>
            <a:r>
              <a:rPr lang="ja-JP" altLang="en-US" sz="2400" dirty="0" smtClean="0"/>
              <a:t>　　約束してあった山田先生のアポは、取り消し。</a:t>
            </a:r>
            <a:endParaRPr lang="en-US" altLang="ja-JP" sz="2400" dirty="0" smtClean="0"/>
          </a:p>
          <a:p>
            <a:pPr marL="0" indent="0">
              <a:buNone/>
            </a:pPr>
            <a:r>
              <a:rPr lang="ja-JP" altLang="en-US" sz="2400" dirty="0"/>
              <a:t>　</a:t>
            </a:r>
            <a:r>
              <a:rPr lang="ja-JP" altLang="en-US" sz="2400" dirty="0" smtClean="0"/>
              <a:t>　</a:t>
            </a:r>
            <a:endParaRPr lang="en-US" altLang="ja-JP" sz="2400" dirty="0" smtClean="0"/>
          </a:p>
          <a:p>
            <a:pPr marL="0" indent="0">
              <a:buNone/>
            </a:pPr>
            <a:r>
              <a:rPr lang="ja-JP" altLang="en-US" sz="2400" dirty="0" smtClean="0"/>
              <a:t>私から直接ではなく、指導教官（入院中なので、</a:t>
            </a:r>
            <a:endParaRPr lang="en-US" altLang="ja-JP" sz="2400" dirty="0" smtClean="0"/>
          </a:p>
          <a:p>
            <a:pPr marL="0" indent="0">
              <a:buNone/>
            </a:pPr>
            <a:r>
              <a:rPr lang="ja-JP" altLang="en-US" sz="2400" dirty="0"/>
              <a:t>　</a:t>
            </a:r>
            <a:r>
              <a:rPr lang="ja-JP" altLang="en-US" sz="2400" dirty="0" smtClean="0"/>
              <a:t>　研究科長）から、雑誌の編集長宛に</a:t>
            </a:r>
            <a:endParaRPr lang="en-US" altLang="ja-JP" sz="2400" dirty="0" smtClean="0"/>
          </a:p>
          <a:p>
            <a:pPr marL="0" indent="0">
              <a:buNone/>
            </a:pPr>
            <a:r>
              <a:rPr lang="ja-JP" altLang="en-US" sz="2400" dirty="0"/>
              <a:t>　</a:t>
            </a:r>
            <a:r>
              <a:rPr lang="ja-JP" altLang="en-US" sz="2400" dirty="0" smtClean="0"/>
              <a:t>　「お問い合わせの手紙」を出す。あくまでも、</a:t>
            </a:r>
            <a:endParaRPr lang="en-US" altLang="ja-JP" sz="2400" dirty="0" smtClean="0"/>
          </a:p>
          <a:p>
            <a:pPr marL="0" indent="0">
              <a:buNone/>
            </a:pPr>
            <a:r>
              <a:rPr lang="ja-JP" altLang="en-US" sz="2400" dirty="0"/>
              <a:t>　</a:t>
            </a:r>
            <a:r>
              <a:rPr lang="ja-JP" altLang="en-US" sz="2400" dirty="0" smtClean="0"/>
              <a:t>　事実を併記したお問い合わせである。</a:t>
            </a:r>
            <a:endParaRPr lang="en-US" altLang="ja-JP" sz="2400" dirty="0" smtClean="0"/>
          </a:p>
          <a:p>
            <a:pPr marL="0" indent="0">
              <a:buNone/>
            </a:pPr>
            <a:r>
              <a:rPr lang="ja-JP" altLang="en-US" sz="2400" dirty="0" smtClean="0"/>
              <a:t>結果：　</a:t>
            </a:r>
            <a:r>
              <a:rPr lang="en-US" altLang="ja-JP" sz="2400" dirty="0"/>
              <a:t>4</a:t>
            </a:r>
            <a:r>
              <a:rPr lang="ja-JP" altLang="en-US" sz="2400" dirty="0"/>
              <a:t>か</a:t>
            </a:r>
            <a:r>
              <a:rPr lang="ja-JP" altLang="en-US" sz="2400" dirty="0" smtClean="0"/>
              <a:t>月後、雑誌の奥付に</a:t>
            </a:r>
            <a:r>
              <a:rPr lang="ja-JP" altLang="en-US" sz="2400" dirty="0"/>
              <a:t>、</a:t>
            </a:r>
            <a:r>
              <a:rPr lang="ja-JP" altLang="en-US" sz="2400" dirty="0" smtClean="0"/>
              <a:t>小さく、数字が</a:t>
            </a:r>
            <a:r>
              <a:rPr lang="en-US" altLang="ja-JP" sz="2400" dirty="0" smtClean="0"/>
              <a:t>M</a:t>
            </a:r>
            <a:r>
              <a:rPr lang="ja-JP" altLang="en-US" sz="2400" dirty="0" smtClean="0"/>
              <a:t>調査の結果</a:t>
            </a:r>
            <a:endParaRPr lang="en-US" altLang="ja-JP" sz="2400" dirty="0" smtClean="0"/>
          </a:p>
          <a:p>
            <a:pPr marL="0" indent="0">
              <a:buNone/>
            </a:pPr>
            <a:r>
              <a:rPr lang="ja-JP" altLang="en-US" sz="2400" dirty="0"/>
              <a:t>　</a:t>
            </a:r>
            <a:r>
              <a:rPr lang="ja-JP" altLang="en-US" sz="2400" dirty="0" smtClean="0"/>
              <a:t>　であると訂正記事</a:t>
            </a:r>
            <a:r>
              <a:rPr lang="ja-JP" altLang="en-US" sz="2400" dirty="0"/>
              <a:t>掲載</a:t>
            </a:r>
            <a:r>
              <a:rPr lang="ja-JP" altLang="en-US" sz="2400" dirty="0" smtClean="0"/>
              <a:t>。</a:t>
            </a:r>
            <a:endParaRPr lang="en-US" altLang="ja-JP" sz="2400" dirty="0" smtClean="0"/>
          </a:p>
        </p:txBody>
      </p:sp>
      <p:pic>
        <p:nvPicPr>
          <p:cNvPr id="1029" name="Picture 5" descr="C:\Users\Kikuko\AppData\Local\Microsoft\Windows\Temporary Internet Files\Content.IE5\SYEH6S7N\MC900433837[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2240" y="3068960"/>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40</a:t>
            </a:fld>
            <a:endParaRPr kumimoji="1" lang="ja-JP" altLang="en-US"/>
          </a:p>
        </p:txBody>
      </p:sp>
    </p:spTree>
    <p:extLst>
      <p:ext uri="{BB962C8B-B14F-4D97-AF65-F5344CB8AC3E}">
        <p14:creationId xmlns:p14="http://schemas.microsoft.com/office/powerpoint/2010/main" val="428823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solidFill>
                  <a:schemeClr val="bg1">
                    <a:lumMod val="75000"/>
                  </a:schemeClr>
                </a:solidFill>
              </a:rPr>
              <a:t>２．研究不正</a:t>
            </a:r>
            <a:r>
              <a:rPr lang="ja-JP" altLang="en-US" dirty="0">
                <a:solidFill>
                  <a:schemeClr val="bg1">
                    <a:lumMod val="75000"/>
                  </a:schemeClr>
                </a:solidFill>
              </a:rPr>
              <a:t>として何が問題</a:t>
            </a:r>
            <a:r>
              <a:rPr lang="ja-JP" altLang="en-US" dirty="0" smtClean="0">
                <a:solidFill>
                  <a:schemeClr val="bg1">
                    <a:lumMod val="75000"/>
                  </a:schemeClr>
                </a:solidFill>
              </a:rPr>
              <a:t>になるのか</a:t>
            </a:r>
            <a:r>
              <a:rPr kumimoji="1" lang="ja-JP" altLang="en-US" dirty="0" smtClean="0">
                <a:solidFill>
                  <a:schemeClr val="bg1">
                    <a:lumMod val="75000"/>
                  </a:schemeClr>
                </a:solidFill>
              </a:rPr>
              <a:t>？</a:t>
            </a:r>
            <a:endParaRPr kumimoji="1" lang="en-US" altLang="ja-JP" dirty="0" smtClean="0">
              <a:solidFill>
                <a:schemeClr val="bg1">
                  <a:lumMod val="75000"/>
                </a:schemeClr>
              </a:solidFill>
            </a:endParaRPr>
          </a:p>
          <a:p>
            <a:pPr marL="0" indent="622300">
              <a:buNone/>
            </a:pPr>
            <a:r>
              <a:rPr lang="ja-JP" altLang="en-US" sz="2400" dirty="0" smtClean="0">
                <a:solidFill>
                  <a:schemeClr val="bg1">
                    <a:lumMod val="75000"/>
                  </a:schemeClr>
                </a:solidFill>
              </a:rPr>
              <a:t>１）　</a:t>
            </a:r>
            <a:r>
              <a:rPr lang="ja-JP" altLang="en-US" sz="2600" dirty="0" smtClean="0">
                <a:solidFill>
                  <a:schemeClr val="bg1">
                    <a:lumMod val="75000"/>
                  </a:schemeClr>
                </a:solidFill>
              </a:rPr>
              <a:t>参加者（弱者）（</a:t>
            </a:r>
            <a:r>
              <a:rPr lang="en-US" altLang="ja-JP" sz="2600" dirty="0" smtClean="0">
                <a:solidFill>
                  <a:schemeClr val="bg1">
                    <a:lumMod val="75000"/>
                  </a:schemeClr>
                </a:solidFill>
              </a:rPr>
              <a:t>Research</a:t>
            </a:r>
            <a:r>
              <a:rPr lang="ja-JP" altLang="en-US" sz="2600" dirty="0">
                <a:solidFill>
                  <a:schemeClr val="bg1">
                    <a:lumMod val="75000"/>
                  </a:schemeClr>
                </a:solidFill>
              </a:rPr>
              <a:t> </a:t>
            </a:r>
            <a:r>
              <a:rPr lang="en-US" altLang="ja-JP" sz="2600" dirty="0" smtClean="0">
                <a:solidFill>
                  <a:schemeClr val="bg1">
                    <a:lumMod val="75000"/>
                  </a:schemeClr>
                </a:solidFill>
              </a:rPr>
              <a:t>participants</a:t>
            </a:r>
            <a:r>
              <a:rPr lang="ja-JP" altLang="en-US" sz="2600" dirty="0" smtClean="0">
                <a:solidFill>
                  <a:schemeClr val="bg1">
                    <a:lumMod val="75000"/>
                  </a:schemeClr>
                </a:solidFill>
              </a:rPr>
              <a:t>）保護</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２）　</a:t>
            </a:r>
            <a:r>
              <a:rPr lang="ja-JP" altLang="en-US" sz="2600" dirty="0" smtClean="0">
                <a:solidFill>
                  <a:schemeClr val="bg1">
                    <a:lumMod val="75000"/>
                  </a:schemeClr>
                </a:solidFill>
              </a:rPr>
              <a:t>科学的な不正行為（</a:t>
            </a:r>
            <a:r>
              <a:rPr lang="en-US" altLang="ja-JP" sz="2600" dirty="0" smtClean="0">
                <a:solidFill>
                  <a:schemeClr val="bg1">
                    <a:lumMod val="75000"/>
                  </a:schemeClr>
                </a:solidFill>
              </a:rPr>
              <a:t>Scientific misconduct</a:t>
            </a:r>
            <a:r>
              <a:rPr lang="ja-JP" altLang="en-US" sz="2600" dirty="0" smtClean="0">
                <a:solidFill>
                  <a:schemeClr val="bg1">
                    <a:lumMod val="75000"/>
                  </a:schemeClr>
                </a:solidFill>
              </a:rPr>
              <a:t>）</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３）　出版の倫理（</a:t>
            </a:r>
            <a:r>
              <a:rPr lang="en-US" altLang="ja-JP" sz="2600" dirty="0" smtClean="0">
                <a:solidFill>
                  <a:schemeClr val="bg1">
                    <a:lumMod val="75000"/>
                  </a:schemeClr>
                </a:solidFill>
              </a:rPr>
              <a:t>Publication ethics</a:t>
            </a:r>
            <a:r>
              <a:rPr lang="ja-JP" altLang="en-US" sz="2600" dirty="0" smtClean="0">
                <a:solidFill>
                  <a:schemeClr val="bg1">
                    <a:lumMod val="75000"/>
                  </a:schemeClr>
                </a:solidFill>
              </a:rPr>
              <a:t>）</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４）　</a:t>
            </a:r>
            <a:r>
              <a:rPr lang="ja-JP" altLang="en-US" sz="2600" dirty="0" smtClean="0">
                <a:solidFill>
                  <a:schemeClr val="bg1">
                    <a:lumMod val="75000"/>
                  </a:schemeClr>
                </a:solidFill>
              </a:rPr>
              <a:t>利益相反（</a:t>
            </a:r>
            <a:r>
              <a:rPr lang="en-US" altLang="ja-JP" sz="2600" dirty="0" smtClean="0">
                <a:solidFill>
                  <a:schemeClr val="bg1">
                    <a:lumMod val="75000"/>
                  </a:schemeClr>
                </a:solidFill>
              </a:rPr>
              <a:t>Conflict </a:t>
            </a:r>
            <a:r>
              <a:rPr lang="en-US" altLang="ja-JP" sz="2600" dirty="0">
                <a:solidFill>
                  <a:schemeClr val="bg1">
                    <a:lumMod val="75000"/>
                  </a:schemeClr>
                </a:solidFill>
              </a:rPr>
              <a:t>of </a:t>
            </a:r>
            <a:r>
              <a:rPr lang="en-US" altLang="ja-JP" sz="2600" dirty="0" smtClean="0">
                <a:solidFill>
                  <a:schemeClr val="bg1">
                    <a:lumMod val="75000"/>
                  </a:schemeClr>
                </a:solidFill>
              </a:rPr>
              <a:t>Interest: COI)</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５）　</a:t>
            </a:r>
            <a:r>
              <a:rPr lang="ja-JP" altLang="en-US" sz="2600" dirty="0">
                <a:solidFill>
                  <a:schemeClr val="bg1">
                    <a:lumMod val="75000"/>
                  </a:schemeClr>
                </a:solidFill>
              </a:rPr>
              <a:t>復習</a:t>
            </a:r>
            <a:r>
              <a:rPr lang="ja-JP" altLang="en-US" sz="2600" dirty="0" smtClean="0">
                <a:solidFill>
                  <a:schemeClr val="bg1">
                    <a:lumMod val="75000"/>
                  </a:schemeClr>
                </a:solidFill>
              </a:rPr>
              <a:t>問題：何が問題なのか？</a:t>
            </a:r>
            <a:endParaRPr kumimoji="1" lang="en-US" altLang="ja-JP" sz="2600" dirty="0" smtClean="0">
              <a:solidFill>
                <a:schemeClr val="bg1">
                  <a:lumMod val="75000"/>
                </a:schemeClr>
              </a:solidFill>
            </a:endParaRPr>
          </a:p>
          <a:p>
            <a:pPr marL="0" indent="0">
              <a:buNone/>
            </a:pPr>
            <a:r>
              <a:rPr lang="ja-JP" altLang="en-US" dirty="0">
                <a:solidFill>
                  <a:schemeClr val="bg1">
                    <a:lumMod val="75000"/>
                  </a:schemeClr>
                </a:solidFill>
              </a:rPr>
              <a:t>３</a:t>
            </a:r>
            <a:r>
              <a:rPr lang="ja-JP" altLang="en-US" dirty="0" smtClean="0">
                <a:solidFill>
                  <a:schemeClr val="bg1">
                    <a:lumMod val="75000"/>
                  </a:schemeClr>
                </a:solidFill>
              </a:rPr>
              <a:t>．「私はどうすればいいのか？」：事例に学ぶ</a:t>
            </a:r>
            <a:endParaRPr lang="en-US" altLang="ja-JP" dirty="0" smtClean="0">
              <a:solidFill>
                <a:schemeClr val="bg1">
                  <a:lumMod val="75000"/>
                </a:schemeClr>
              </a:solidFill>
            </a:endParaRPr>
          </a:p>
          <a:p>
            <a:pPr marL="0" indent="0">
              <a:buNone/>
            </a:pPr>
            <a:r>
              <a:rPr kumimoji="1" lang="ja-JP" altLang="en-US" dirty="0"/>
              <a:t>４</a:t>
            </a:r>
            <a:r>
              <a:rPr kumimoji="1" lang="ja-JP" altLang="en-US" dirty="0" smtClean="0"/>
              <a:t>．京都大学の取り組み</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41</a:t>
            </a:fld>
            <a:endParaRPr kumimoji="1" lang="ja-JP" altLang="en-US"/>
          </a:p>
        </p:txBody>
      </p:sp>
    </p:spTree>
    <p:extLst>
      <p:ext uri="{BB962C8B-B14F-4D97-AF65-F5344CB8AC3E}">
        <p14:creationId xmlns:p14="http://schemas.microsoft.com/office/powerpoint/2010/main" val="16197530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solidFill>
                  <a:srgbClr val="0070C0"/>
                </a:solidFill>
              </a:rPr>
              <a:t>京都大学の取り組み</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lstStyle/>
          <a:p>
            <a:pPr marL="0" indent="0">
              <a:buNone/>
            </a:pPr>
            <a:r>
              <a:rPr kumimoji="1" lang="ja-JP" altLang="en-US" dirty="0" smtClean="0">
                <a:solidFill>
                  <a:srgbClr val="0070C0"/>
                </a:solidFill>
              </a:rPr>
              <a:t>医学部、医学研究科</a:t>
            </a:r>
            <a:endParaRPr kumimoji="1" lang="en-US" altLang="ja-JP" dirty="0" smtClean="0">
              <a:solidFill>
                <a:srgbClr val="0070C0"/>
              </a:solidFill>
            </a:endParaRPr>
          </a:p>
          <a:p>
            <a:pPr marL="0" indent="0">
              <a:buNone/>
            </a:pPr>
            <a:r>
              <a:rPr lang="ja-JP" altLang="en-US" dirty="0" smtClean="0"/>
              <a:t>　　年に</a:t>
            </a:r>
            <a:r>
              <a:rPr lang="en-US" altLang="ja-JP" dirty="0" smtClean="0"/>
              <a:t>1</a:t>
            </a:r>
            <a:r>
              <a:rPr lang="ja-JP" altLang="en-US" dirty="0" smtClean="0"/>
              <a:t>回、臨床研究講習会受講　</a:t>
            </a:r>
            <a:endParaRPr lang="en-US" altLang="ja-JP" dirty="0" smtClean="0"/>
          </a:p>
          <a:p>
            <a:pPr marL="0" indent="0">
              <a:buNone/>
            </a:pPr>
            <a:r>
              <a:rPr lang="ja-JP" altLang="en-US" dirty="0" smtClean="0"/>
              <a:t>　　講習を受けないと医の倫理委員会への</a:t>
            </a:r>
            <a:endParaRPr lang="en-US" altLang="ja-JP" dirty="0" smtClean="0"/>
          </a:p>
          <a:p>
            <a:pPr marL="0" indent="0">
              <a:buNone/>
            </a:pPr>
            <a:r>
              <a:rPr lang="ja-JP" altLang="en-US" dirty="0"/>
              <a:t>　</a:t>
            </a:r>
            <a:r>
              <a:rPr lang="ja-JP" altLang="en-US" dirty="0" smtClean="0"/>
              <a:t>　申請ができない</a:t>
            </a:r>
            <a:r>
              <a:rPr kumimoji="1" lang="ja-JP" altLang="en-US" dirty="0" smtClean="0"/>
              <a:t>（</a:t>
            </a:r>
            <a:r>
              <a:rPr kumimoji="1" lang="en-US" altLang="ja-JP" dirty="0" smtClean="0"/>
              <a:t>e</a:t>
            </a:r>
            <a:r>
              <a:rPr kumimoji="1" lang="ja-JP" altLang="en-US" dirty="0" smtClean="0"/>
              <a:t>ラーニングあり）</a:t>
            </a:r>
            <a:endParaRPr kumimoji="1" lang="en-US" altLang="ja-JP" dirty="0" smtClean="0"/>
          </a:p>
          <a:p>
            <a:pPr marL="0" indent="0">
              <a:buNone/>
            </a:pPr>
            <a:r>
              <a:rPr kumimoji="1" lang="ja-JP" altLang="en-US" dirty="0" smtClean="0"/>
              <a:t>　　対象は、倫理委員会へ申請可能な教員に</a:t>
            </a:r>
            <a:endParaRPr kumimoji="1" lang="en-US" altLang="ja-JP" dirty="0" smtClean="0"/>
          </a:p>
          <a:p>
            <a:pPr marL="0" indent="0">
              <a:buNone/>
            </a:pPr>
            <a:r>
              <a:rPr lang="ja-JP" altLang="en-US" dirty="0"/>
              <a:t>　</a:t>
            </a:r>
            <a:r>
              <a:rPr lang="ja-JP" altLang="en-US" dirty="0" smtClean="0"/>
              <a:t>　</a:t>
            </a:r>
            <a:r>
              <a:rPr kumimoji="1" lang="ja-JP" altLang="en-US" dirty="0" smtClean="0"/>
              <a:t>限られる</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42</a:t>
            </a:fld>
            <a:endParaRPr kumimoji="1" lang="ja-JP" altLang="en-US"/>
          </a:p>
        </p:txBody>
      </p:sp>
    </p:spTree>
    <p:extLst>
      <p:ext uri="{BB962C8B-B14F-4D97-AF65-F5344CB8AC3E}">
        <p14:creationId xmlns:p14="http://schemas.microsoft.com/office/powerpoint/2010/main" val="13769763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555776" y="1340768"/>
            <a:ext cx="4104456" cy="5240964"/>
          </a:xfrm>
          <a:prstGeom prst="rect">
            <a:avLst/>
          </a:prstGeom>
          <a:noFill/>
          <a:ln w="9525">
            <a:noFill/>
            <a:miter lim="800000"/>
            <a:headEnd/>
            <a:tailEnd/>
          </a:ln>
        </p:spPr>
      </p:pic>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43</a:t>
            </a:fld>
            <a:endParaRPr kumimoji="1" lang="ja-JP" altLang="en-US"/>
          </a:p>
        </p:txBody>
      </p:sp>
      <p:sp>
        <p:nvSpPr>
          <p:cNvPr id="7" name="テキスト ボックス 6"/>
          <p:cNvSpPr txBox="1"/>
          <p:nvPr/>
        </p:nvSpPr>
        <p:spPr>
          <a:xfrm>
            <a:off x="0" y="0"/>
            <a:ext cx="9144000" cy="369332"/>
          </a:xfrm>
          <a:prstGeom prst="rect">
            <a:avLst/>
          </a:prstGeom>
          <a:solidFill>
            <a:schemeClr val="bg1"/>
          </a:solidFill>
        </p:spPr>
        <p:txBody>
          <a:bodyPr wrap="square" rtlCol="0">
            <a:spAutoFit/>
          </a:bodyPr>
          <a:lstStyle/>
          <a:p>
            <a:pPr algn="ctr"/>
            <a:endParaRPr kumimoji="1" lang="ja-JP" altLang="en-US" dirty="0"/>
          </a:p>
        </p:txBody>
      </p:sp>
      <p:sp>
        <p:nvSpPr>
          <p:cNvPr id="2" name="テキスト ボックス 1"/>
          <p:cNvSpPr txBox="1"/>
          <p:nvPr/>
        </p:nvSpPr>
        <p:spPr>
          <a:xfrm>
            <a:off x="0" y="6488668"/>
            <a:ext cx="9505056" cy="369332"/>
          </a:xfrm>
          <a:prstGeom prst="rect">
            <a:avLst/>
          </a:prstGeom>
          <a:solidFill>
            <a:schemeClr val="bg1"/>
          </a:solidFill>
        </p:spPr>
        <p:txBody>
          <a:bodyPr wrap="square" rtlCol="0">
            <a:spAutoFit/>
          </a:bodyPr>
          <a:lstStyle/>
          <a:p>
            <a:r>
              <a:rPr lang="ja-JP" altLang="en-US" dirty="0" smtClean="0"/>
              <a:t>（</a:t>
            </a:r>
            <a:r>
              <a:rPr lang="en-US" altLang="ja-JP" dirty="0" smtClean="0"/>
              <a:t>http://www.kyoto-u.ac.jp/ja/about/organization/other/revision/documents/h26/t59-26-2.pdf</a:t>
            </a:r>
            <a:r>
              <a:rPr lang="ja-JP" altLang="en-US" dirty="0" smtClean="0"/>
              <a:t>）</a:t>
            </a:r>
            <a:endParaRPr lang="en-US" altLang="ja-JP" dirty="0"/>
          </a:p>
        </p:txBody>
      </p:sp>
      <p:sp>
        <p:nvSpPr>
          <p:cNvPr id="8" name="テキスト ボックス 7"/>
          <p:cNvSpPr txBox="1"/>
          <p:nvPr/>
        </p:nvSpPr>
        <p:spPr>
          <a:xfrm>
            <a:off x="-108520" y="404664"/>
            <a:ext cx="9361040" cy="1631216"/>
          </a:xfrm>
          <a:prstGeom prst="rect">
            <a:avLst/>
          </a:prstGeom>
          <a:solidFill>
            <a:schemeClr val="bg1"/>
          </a:solidFill>
        </p:spPr>
        <p:txBody>
          <a:bodyPr wrap="square" rtlCol="0">
            <a:spAutoFit/>
          </a:bodyPr>
          <a:lstStyle/>
          <a:p>
            <a:pPr algn="ctr"/>
            <a:r>
              <a:rPr kumimoji="1" lang="ja-JP" altLang="en-US" sz="3200" dirty="0" smtClean="0">
                <a:solidFill>
                  <a:srgbClr val="0070C0"/>
                </a:solidFill>
              </a:rPr>
              <a:t>京都大学における</a:t>
            </a:r>
            <a:r>
              <a:rPr lang="ja-JP" altLang="en-US" sz="3200" dirty="0" smtClean="0">
                <a:solidFill>
                  <a:srgbClr val="0070C0"/>
                </a:solidFill>
              </a:rPr>
              <a:t>公正な研究活動の推進等</a:t>
            </a:r>
            <a:endParaRPr lang="en-US" altLang="ja-JP" sz="3200" dirty="0" smtClean="0">
              <a:solidFill>
                <a:srgbClr val="0070C0"/>
              </a:solidFill>
            </a:endParaRPr>
          </a:p>
          <a:p>
            <a:pPr algn="ctr"/>
            <a:r>
              <a:rPr lang="ja-JP" altLang="en-US" sz="3200" dirty="0" smtClean="0">
                <a:solidFill>
                  <a:srgbClr val="0070C0"/>
                </a:solidFill>
              </a:rPr>
              <a:t>に関する規程</a:t>
            </a:r>
            <a:endParaRPr kumimoji="1" lang="en-US" altLang="ja-JP" sz="3200" dirty="0" smtClean="0">
              <a:solidFill>
                <a:srgbClr val="0070C0"/>
              </a:solidFill>
            </a:endParaRPr>
          </a:p>
          <a:p>
            <a:pPr algn="ctr"/>
            <a:r>
              <a:rPr lang="ja-JP" altLang="en-US" dirty="0" smtClean="0"/>
              <a:t>（平成</a:t>
            </a:r>
            <a:r>
              <a:rPr lang="en-US" altLang="ja-JP" dirty="0" smtClean="0"/>
              <a:t>27</a:t>
            </a:r>
            <a:r>
              <a:rPr lang="ja-JP" altLang="en-US" dirty="0" smtClean="0"/>
              <a:t>年</a:t>
            </a:r>
            <a:r>
              <a:rPr lang="en-US" altLang="ja-JP" dirty="0" smtClean="0"/>
              <a:t>3</a:t>
            </a:r>
            <a:r>
              <a:rPr lang="ja-JP" altLang="en-US" dirty="0" smtClean="0"/>
              <a:t>月）</a:t>
            </a:r>
            <a:endParaRPr lang="en-US" altLang="ja-JP" dirty="0" smtClean="0"/>
          </a:p>
          <a:p>
            <a:pPr algn="ctr"/>
            <a:endParaRPr kumimoji="1" lang="ja-JP" altLang="en-US" dirty="0"/>
          </a:p>
        </p:txBody>
      </p:sp>
    </p:spTree>
    <p:extLst>
      <p:ext uri="{BB962C8B-B14F-4D97-AF65-F5344CB8AC3E}">
        <p14:creationId xmlns:p14="http://schemas.microsoft.com/office/powerpoint/2010/main" val="36680219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692696"/>
            <a:ext cx="8229600" cy="5688632"/>
          </a:xfrm>
        </p:spPr>
        <p:txBody>
          <a:bodyPr>
            <a:normAutofit fontScale="92500" lnSpcReduction="10000"/>
          </a:bodyPr>
          <a:lstStyle/>
          <a:p>
            <a:pPr marL="0" indent="0">
              <a:buNone/>
            </a:pPr>
            <a:r>
              <a:rPr lang="en-US" altLang="ja-JP" sz="2800" dirty="0" smtClean="0"/>
              <a:t>(</a:t>
            </a:r>
            <a:r>
              <a:rPr lang="ja-JP" altLang="en-US" sz="2800" dirty="0" smtClean="0"/>
              <a:t>受付窓口</a:t>
            </a:r>
            <a:r>
              <a:rPr lang="en-US" altLang="ja-JP" sz="2800" dirty="0" smtClean="0"/>
              <a:t>)</a:t>
            </a:r>
          </a:p>
          <a:p>
            <a:pPr>
              <a:buNone/>
            </a:pPr>
            <a:r>
              <a:rPr lang="ja-JP" altLang="ja-JP" sz="2600" dirty="0" smtClean="0"/>
              <a:t>第</a:t>
            </a:r>
            <a:r>
              <a:rPr lang="en-US" altLang="ja-JP" sz="2600" dirty="0" smtClean="0"/>
              <a:t>9</a:t>
            </a:r>
            <a:r>
              <a:rPr lang="ja-JP" altLang="ja-JP" sz="2600" dirty="0" smtClean="0"/>
              <a:t>条　本学における研究活動上の不正行為に関する通報及び通報に関する相談（通報ま</a:t>
            </a:r>
            <a:r>
              <a:rPr lang="ja-JP" altLang="en-US" sz="2600" dirty="0" smtClean="0"/>
              <a:t>で</a:t>
            </a:r>
            <a:r>
              <a:rPr lang="ja-JP" altLang="ja-JP" sz="2600" dirty="0" smtClean="0"/>
              <a:t>に至らない段階の相談をいう。以下「通報等」という。）に対応するため、</a:t>
            </a:r>
            <a:r>
              <a:rPr lang="ja-JP" altLang="ja-JP" sz="2600" dirty="0" smtClean="0">
                <a:solidFill>
                  <a:srgbClr val="FF0000"/>
                </a:solidFill>
              </a:rPr>
              <a:t>研究国際部研究推進課及び各部局に受付窓口を置く。</a:t>
            </a:r>
          </a:p>
          <a:p>
            <a:pPr marL="0" indent="0">
              <a:buNone/>
            </a:pPr>
            <a:r>
              <a:rPr lang="en-US" altLang="ja-JP" sz="2800" dirty="0" smtClean="0"/>
              <a:t>(</a:t>
            </a:r>
            <a:r>
              <a:rPr lang="ja-JP" altLang="en-US" sz="2800" dirty="0"/>
              <a:t>通報等の方法</a:t>
            </a:r>
            <a:r>
              <a:rPr lang="en-US" altLang="ja-JP" sz="2800" dirty="0"/>
              <a:t>)</a:t>
            </a:r>
          </a:p>
          <a:p>
            <a:pPr>
              <a:buNone/>
            </a:pPr>
            <a:r>
              <a:rPr lang="ja-JP" altLang="ja-JP" sz="2000" dirty="0" smtClean="0"/>
              <a:t>第</a:t>
            </a:r>
            <a:r>
              <a:rPr lang="en-US" altLang="ja-JP" sz="2000" dirty="0" smtClean="0"/>
              <a:t>11</a:t>
            </a:r>
            <a:r>
              <a:rPr lang="ja-JP" altLang="ja-JP" sz="2000" dirty="0" smtClean="0"/>
              <a:t>条　通報は、原則として書面（ファックス及び電子メールを含む。以下同じ。）を受付窓口に提出又は送付して行うものとする。</a:t>
            </a:r>
          </a:p>
          <a:p>
            <a:pPr>
              <a:buNone/>
            </a:pPr>
            <a:r>
              <a:rPr lang="en-US" altLang="ja-JP" sz="2000" dirty="0" smtClean="0"/>
              <a:t>2</a:t>
            </a:r>
            <a:r>
              <a:rPr lang="ja-JP" altLang="ja-JP" sz="2000" dirty="0" smtClean="0"/>
              <a:t>　前項の書面は、原則として顕名によるものとし、次の各号に掲げる事項を明示しなければならない。</a:t>
            </a:r>
          </a:p>
          <a:p>
            <a:pPr>
              <a:buNone/>
            </a:pPr>
            <a:r>
              <a:rPr lang="en-US" altLang="ja-JP" sz="2000" dirty="0" smtClean="0"/>
              <a:t>(1) </a:t>
            </a:r>
            <a:r>
              <a:rPr lang="ja-JP" altLang="ja-JP" sz="2000" dirty="0" smtClean="0"/>
              <a:t>研究活動上の不正行為を行ったとする教職員等の氏名又はグループ等の名称</a:t>
            </a:r>
          </a:p>
          <a:p>
            <a:pPr>
              <a:buNone/>
            </a:pPr>
            <a:r>
              <a:rPr lang="en-US" altLang="ja-JP" sz="2000" dirty="0" smtClean="0"/>
              <a:t>(2) </a:t>
            </a:r>
            <a:r>
              <a:rPr lang="ja-JP" altLang="ja-JP" sz="2000" dirty="0" smtClean="0"/>
              <a:t>研究活動上の不正行為の具体的内容</a:t>
            </a:r>
          </a:p>
          <a:p>
            <a:pPr>
              <a:buNone/>
            </a:pPr>
            <a:r>
              <a:rPr lang="en-US" altLang="ja-JP" sz="2000" dirty="0" smtClean="0"/>
              <a:t>(3) </a:t>
            </a:r>
            <a:r>
              <a:rPr lang="ja-JP" altLang="ja-JP" sz="2000" dirty="0" smtClean="0"/>
              <a:t>研究活動上の不正行為の内容を不正とする科学的合理的理由</a:t>
            </a:r>
          </a:p>
          <a:p>
            <a:pPr>
              <a:buNone/>
            </a:pPr>
            <a:r>
              <a:rPr lang="en-US" altLang="ja-JP" sz="2000" dirty="0" smtClean="0"/>
              <a:t>3</a:t>
            </a:r>
            <a:r>
              <a:rPr lang="ja-JP" altLang="ja-JP" sz="2000" dirty="0" smtClean="0"/>
              <a:t>　受付窓口は、前項各号の内容の一部又は全部に不備があるときは、当該書面の補正を指示することがある。</a:t>
            </a:r>
          </a:p>
          <a:p>
            <a:pPr marL="0" indent="0">
              <a:buNone/>
            </a:pPr>
            <a:endParaRPr kumimoji="1" lang="ja-JP" altLang="en-US" sz="28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44</a:t>
            </a:fld>
            <a:endParaRPr kumimoji="1" lang="ja-JP" altLang="en-US"/>
          </a:p>
        </p:txBody>
      </p:sp>
      <p:sp>
        <p:nvSpPr>
          <p:cNvPr id="2" name="正方形/長方形 1"/>
          <p:cNvSpPr/>
          <p:nvPr/>
        </p:nvSpPr>
        <p:spPr>
          <a:xfrm>
            <a:off x="683568" y="6021288"/>
            <a:ext cx="8064896" cy="369332"/>
          </a:xfrm>
          <a:prstGeom prst="rect">
            <a:avLst/>
          </a:prstGeom>
        </p:spPr>
        <p:txBody>
          <a:bodyPr wrap="square">
            <a:spAutoFit/>
          </a:bodyPr>
          <a:lstStyle/>
          <a:p>
            <a:r>
              <a:rPr lang="ja-JP" altLang="en-US" dirty="0" smtClean="0"/>
              <a:t>（</a:t>
            </a:r>
            <a:r>
              <a:rPr lang="en-US" altLang="ja-JP" dirty="0" smtClean="0"/>
              <a:t>http</a:t>
            </a:r>
            <a:r>
              <a:rPr lang="en-US" altLang="ja-JP" dirty="0"/>
              <a:t>://</a:t>
            </a:r>
            <a:r>
              <a:rPr lang="en-US" altLang="ja-JP" dirty="0" smtClean="0"/>
              <a:t>www.kyoto-u.ac.jp/uni_int/kitei/reiki_honbun/w002RG00001165.html</a:t>
            </a:r>
            <a:r>
              <a:rPr lang="ja-JP" altLang="en-US" dirty="0" smtClean="0"/>
              <a:t>）</a:t>
            </a:r>
            <a:endParaRPr lang="ja-JP" altLang="en-US" dirty="0"/>
          </a:p>
        </p:txBody>
      </p:sp>
    </p:spTree>
    <p:extLst>
      <p:ext uri="{BB962C8B-B14F-4D97-AF65-F5344CB8AC3E}">
        <p14:creationId xmlns:p14="http://schemas.microsoft.com/office/powerpoint/2010/main" val="30777245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836713"/>
            <a:ext cx="8424936" cy="5279004"/>
          </a:xfrm>
        </p:spPr>
        <p:txBody>
          <a:bodyPr/>
          <a:lstStyle/>
          <a:p>
            <a:pPr marL="0" indent="0">
              <a:buNone/>
            </a:pPr>
            <a:r>
              <a:rPr kumimoji="1" lang="ja-JP" altLang="en-US" dirty="0" smtClean="0">
                <a:latin typeface="HG丸ｺﾞｼｯｸM-PRO" panose="020F0600000000000000" pitchFamily="50" charset="-128"/>
                <a:ea typeface="HG丸ｺﾞｼｯｸM-PRO" panose="020F0600000000000000" pitchFamily="50" charset="-128"/>
              </a:rPr>
              <a:t>研究公正・倫理は、研究の過程全体：研究　立案、計画、実施、公表の全てに関わります</a:t>
            </a:r>
            <a:endParaRPr kumimoji="1" lang="en-US" altLang="ja-JP" dirty="0" smtClean="0">
              <a:latin typeface="HG丸ｺﾞｼｯｸM-PRO" panose="020F0600000000000000" pitchFamily="50" charset="-128"/>
              <a:ea typeface="HG丸ｺﾞｼｯｸM-PRO" panose="020F0600000000000000" pitchFamily="50" charset="-128"/>
            </a:endParaRPr>
          </a:p>
          <a:p>
            <a:pPr marL="0" indent="0">
              <a:buNone/>
            </a:pPr>
            <a:r>
              <a:rPr lang="ja-JP" altLang="en-US" dirty="0" smtClean="0">
                <a:latin typeface="HG丸ｺﾞｼｯｸM-PRO" panose="020F0600000000000000" pitchFamily="50" charset="-128"/>
                <a:ea typeface="HG丸ｺﾞｼｯｸM-PRO" panose="020F0600000000000000" pitchFamily="50" charset="-128"/>
              </a:rPr>
              <a:t>常に「自分の問題」として、研究公正・倫理を意識してください</a:t>
            </a:r>
            <a:endParaRPr lang="en-US" altLang="ja-JP"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dirty="0" smtClean="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smtClean="0">
                <a:solidFill>
                  <a:srgbClr val="0070C0"/>
                </a:solidFill>
                <a:latin typeface="HG丸ｺﾞｼｯｸM-PRO" panose="020F0600000000000000" pitchFamily="50" charset="-128"/>
                <a:ea typeface="HG丸ｺﾞｼｯｸM-PRO" panose="020F0600000000000000" pitchFamily="50" charset="-128"/>
              </a:rPr>
              <a:t>京都大学の研究者として、</a:t>
            </a:r>
            <a:endParaRPr kumimoji="1" lang="en-US" altLang="ja-JP" b="1" dirty="0" smtClean="0">
              <a:solidFill>
                <a:srgbClr val="0070C0"/>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smtClean="0">
                <a:solidFill>
                  <a:srgbClr val="0070C0"/>
                </a:solidFill>
                <a:latin typeface="HG丸ｺﾞｼｯｸM-PRO" panose="020F0600000000000000" pitchFamily="50" charset="-128"/>
                <a:ea typeface="HG丸ｺﾞｼｯｸM-PRO" panose="020F0600000000000000" pitchFamily="50" charset="-128"/>
              </a:rPr>
              <a:t>「志の高い」研究を！</a:t>
            </a:r>
            <a:endParaRPr kumimoji="1" lang="ja-JP" altLang="en-US" b="1" dirty="0">
              <a:solidFill>
                <a:srgbClr val="0070C0"/>
              </a:solidFill>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45</a:t>
            </a:fld>
            <a:endParaRPr kumimoji="1" lang="ja-JP" altLang="en-US"/>
          </a:p>
        </p:txBody>
      </p:sp>
      <p:graphicFrame>
        <p:nvGraphicFramePr>
          <p:cNvPr id="5" name="図表 4"/>
          <p:cNvGraphicFramePr/>
          <p:nvPr>
            <p:extLst>
              <p:ext uri="{D42A27DB-BD31-4B8C-83A1-F6EECF244321}">
                <p14:modId xmlns:p14="http://schemas.microsoft.com/office/powerpoint/2010/main" val="1920627377"/>
              </p:ext>
            </p:extLst>
          </p:nvPr>
        </p:nvGraphicFramePr>
        <p:xfrm>
          <a:off x="4094454" y="4077072"/>
          <a:ext cx="4149954" cy="2253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a:xfrm>
            <a:off x="6588224" y="3717032"/>
            <a:ext cx="2376264" cy="830997"/>
          </a:xfrm>
          <a:prstGeom prst="rect">
            <a:avLst/>
          </a:prstGeom>
          <a:noFill/>
        </p:spPr>
        <p:txBody>
          <a:bodyPr wrap="square" rtlCol="0">
            <a:spAutoFit/>
          </a:bodyPr>
          <a:lstStyle/>
          <a:p>
            <a:r>
              <a:rPr kumimoji="1" lang="ja-JP" altLang="en-US" sz="2400" dirty="0" smtClean="0">
                <a:solidFill>
                  <a:srgbClr val="0070C0"/>
                </a:solidFill>
              </a:rPr>
              <a:t>「志の高い」研究の仕組み作り</a:t>
            </a:r>
            <a:endParaRPr kumimoji="1" lang="ja-JP" altLang="en-US" sz="2400" dirty="0">
              <a:solidFill>
                <a:srgbClr val="0070C0"/>
              </a:solidFill>
            </a:endParaRPr>
          </a:p>
        </p:txBody>
      </p:sp>
      <p:sp>
        <p:nvSpPr>
          <p:cNvPr id="7" name="テキスト ボックス 6"/>
          <p:cNvSpPr txBox="1"/>
          <p:nvPr/>
        </p:nvSpPr>
        <p:spPr>
          <a:xfrm>
            <a:off x="4355976" y="5386492"/>
            <a:ext cx="1682694" cy="830997"/>
          </a:xfrm>
          <a:prstGeom prst="rect">
            <a:avLst/>
          </a:prstGeom>
          <a:noFill/>
        </p:spPr>
        <p:txBody>
          <a:bodyPr wrap="square" rtlCol="0">
            <a:spAutoFit/>
          </a:bodyPr>
          <a:lstStyle/>
          <a:p>
            <a:r>
              <a:rPr kumimoji="1" lang="ja-JP" altLang="en-US" sz="2400" dirty="0" smtClean="0">
                <a:solidFill>
                  <a:schemeClr val="accent2"/>
                </a:solidFill>
              </a:rPr>
              <a:t>研究不正の防止</a:t>
            </a:r>
            <a:endParaRPr kumimoji="1" lang="ja-JP" altLang="en-US" sz="2400" dirty="0">
              <a:solidFill>
                <a:schemeClr val="accent2"/>
              </a:solidFill>
            </a:endParaRPr>
          </a:p>
        </p:txBody>
      </p:sp>
    </p:spTree>
    <p:extLst>
      <p:ext uri="{BB962C8B-B14F-4D97-AF65-F5344CB8AC3E}">
        <p14:creationId xmlns:p14="http://schemas.microsoft.com/office/powerpoint/2010/main" val="65588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謝辞</a:t>
            </a:r>
            <a:endParaRPr kumimoji="1" lang="ja-JP" altLang="en-US" sz="2400" dirty="0"/>
          </a:p>
        </p:txBody>
      </p:sp>
      <p:sp>
        <p:nvSpPr>
          <p:cNvPr id="3" name="コンテンツ プレースホルダー 2"/>
          <p:cNvSpPr>
            <a:spLocks noGrp="1"/>
          </p:cNvSpPr>
          <p:nvPr>
            <p:ph idx="1"/>
          </p:nvPr>
        </p:nvSpPr>
        <p:spPr>
          <a:xfrm>
            <a:off x="395536" y="1268760"/>
            <a:ext cx="8424936" cy="5328592"/>
          </a:xfrm>
        </p:spPr>
        <p:txBody>
          <a:bodyPr>
            <a:normAutofit fontScale="62500" lnSpcReduction="20000"/>
          </a:bodyPr>
          <a:lstStyle/>
          <a:p>
            <a:pPr marL="0" indent="0">
              <a:buNone/>
            </a:pPr>
            <a:r>
              <a:rPr lang="en-US" altLang="ja-JP" sz="2800" dirty="0" smtClean="0"/>
              <a:t>Elizabeth Wager</a:t>
            </a:r>
            <a:r>
              <a:rPr lang="ja-JP" altLang="en-US" sz="2800" dirty="0" smtClean="0"/>
              <a:t>氏（</a:t>
            </a:r>
            <a:r>
              <a:rPr lang="en-US" altLang="ja-JP" sz="2800" dirty="0" smtClean="0"/>
              <a:t>Committee </a:t>
            </a:r>
            <a:r>
              <a:rPr lang="en-US" altLang="ja-JP" sz="2800" dirty="0"/>
              <a:t>On Publication Ethics, </a:t>
            </a:r>
            <a:r>
              <a:rPr lang="en-US" altLang="ja-JP" sz="2800" dirty="0" smtClean="0"/>
              <a:t>COPE</a:t>
            </a:r>
            <a:r>
              <a:rPr lang="ja-JP" altLang="en-US" sz="2800" dirty="0" smtClean="0"/>
              <a:t>の前</a:t>
            </a:r>
            <a:r>
              <a:rPr lang="en-US" altLang="ja-JP" sz="2800" dirty="0" smtClean="0"/>
              <a:t>Chair</a:t>
            </a:r>
            <a:r>
              <a:rPr lang="ja-JP" altLang="en-US" sz="2800" dirty="0" smtClean="0"/>
              <a:t>）には</a:t>
            </a:r>
            <a:r>
              <a:rPr lang="en-US" altLang="ja-JP" sz="2800" dirty="0" smtClean="0"/>
              <a:t>2015</a:t>
            </a:r>
            <a:r>
              <a:rPr lang="ja-JP" altLang="en-US" sz="2800" dirty="0"/>
              <a:t>年</a:t>
            </a:r>
            <a:r>
              <a:rPr lang="en-US" altLang="ja-JP" sz="2800" dirty="0"/>
              <a:t>1</a:t>
            </a:r>
            <a:r>
              <a:rPr lang="ja-JP" altLang="en-US" sz="2800" dirty="0"/>
              <a:t>月名古屋</a:t>
            </a:r>
            <a:r>
              <a:rPr lang="ja-JP" altLang="en-US" sz="2800" dirty="0" smtClean="0"/>
              <a:t>にて、全学</a:t>
            </a:r>
            <a:r>
              <a:rPr lang="ja-JP" altLang="en-US" sz="2800" dirty="0"/>
              <a:t>共通（あらゆる専門分野横断</a:t>
            </a:r>
            <a:r>
              <a:rPr lang="ja-JP" altLang="en-US" sz="2800" dirty="0" smtClean="0"/>
              <a:t>）資料作成という観点から、具体的な示唆を頂きました</a:t>
            </a:r>
            <a:endParaRPr lang="en-US" altLang="ja-JP" sz="2800" dirty="0" smtClean="0"/>
          </a:p>
          <a:p>
            <a:pPr marL="0" indent="0">
              <a:buNone/>
            </a:pPr>
            <a:endParaRPr lang="en-US" altLang="ja-JP" sz="2800" dirty="0" smtClean="0"/>
          </a:p>
          <a:p>
            <a:pPr marL="0" indent="0" algn="ctr">
              <a:buNone/>
            </a:pPr>
            <a:r>
              <a:rPr lang="ja-JP" altLang="en-US" sz="3800" dirty="0" smtClean="0"/>
              <a:t>参考</a:t>
            </a:r>
            <a:r>
              <a:rPr lang="ja-JP" altLang="en-US" sz="3800" dirty="0"/>
              <a:t>・</a:t>
            </a:r>
            <a:r>
              <a:rPr lang="ja-JP" altLang="en-US" sz="3800" dirty="0" smtClean="0"/>
              <a:t>引用文献一覧</a:t>
            </a:r>
            <a:endParaRPr lang="en-US" altLang="ja-JP" sz="3800" dirty="0" smtClean="0"/>
          </a:p>
          <a:p>
            <a:pPr marL="0" indent="0">
              <a:buNone/>
            </a:pPr>
            <a:r>
              <a:rPr lang="ja-JP" altLang="en-US" sz="2200" dirty="0" smtClean="0"/>
              <a:t>・京都</a:t>
            </a:r>
            <a:r>
              <a:rPr lang="ja-JP" altLang="en-US" sz="2200" dirty="0"/>
              <a:t>大学</a:t>
            </a:r>
            <a:r>
              <a:rPr lang="ja-JP" altLang="en-US" sz="2200" dirty="0" smtClean="0"/>
              <a:t>、</a:t>
            </a:r>
            <a:r>
              <a:rPr lang="ja-JP" altLang="en-US" sz="2200" dirty="0"/>
              <a:t>（</a:t>
            </a:r>
            <a:r>
              <a:rPr lang="ja-JP" altLang="en-US" sz="2200" dirty="0" smtClean="0"/>
              <a:t>アクセス</a:t>
            </a:r>
            <a:r>
              <a:rPr lang="en-US" altLang="ja-JP" sz="2200" dirty="0" smtClean="0"/>
              <a:t>2015.3.9</a:t>
            </a:r>
            <a:r>
              <a:rPr lang="ja-JP" altLang="en-US" sz="2200" dirty="0" smtClean="0"/>
              <a:t>）</a:t>
            </a:r>
            <a:endParaRPr lang="en-US" altLang="ja-JP" sz="2200" dirty="0" smtClean="0"/>
          </a:p>
          <a:p>
            <a:pPr marL="0" indent="0">
              <a:buNone/>
            </a:pPr>
            <a:r>
              <a:rPr lang="ja-JP" altLang="en-US" sz="2200" dirty="0" smtClean="0"/>
              <a:t>　　</a:t>
            </a:r>
            <a:r>
              <a:rPr lang="en-US" altLang="ja-JP" sz="1600" dirty="0" smtClean="0"/>
              <a:t> </a:t>
            </a:r>
            <a:r>
              <a:rPr lang="en-US" altLang="ja-JP" sz="2200" dirty="0" smtClean="0"/>
              <a:t>http://www.kyoto-u.ac.jp/ja/about/organization/other/revision/documents/h26/t59-26-2.pdf</a:t>
            </a:r>
          </a:p>
          <a:p>
            <a:pPr marL="0" indent="0">
              <a:buNone/>
            </a:pPr>
            <a:r>
              <a:rPr lang="ja-JP" altLang="en-US" sz="2200" dirty="0" smtClean="0">
                <a:solidFill>
                  <a:prstClr val="black"/>
                </a:solidFill>
              </a:rPr>
              <a:t>　　</a:t>
            </a:r>
            <a:r>
              <a:rPr lang="en-US" altLang="ja-JP" sz="2200" dirty="0" smtClean="0">
                <a:solidFill>
                  <a:prstClr val="black"/>
                </a:solidFill>
              </a:rPr>
              <a:t>http</a:t>
            </a:r>
            <a:r>
              <a:rPr lang="en-US" altLang="ja-JP" sz="2200" dirty="0">
                <a:solidFill>
                  <a:prstClr val="black"/>
                </a:solidFill>
              </a:rPr>
              <a:t>://</a:t>
            </a:r>
            <a:r>
              <a:rPr lang="en-US" altLang="ja-JP" sz="2200" dirty="0" smtClean="0">
                <a:solidFill>
                  <a:prstClr val="black"/>
                </a:solidFill>
              </a:rPr>
              <a:t>www.kyoto-u.ac.jp/ja/research/events_news/office/kenkyukokusai/events/2014/140714_1.html</a:t>
            </a:r>
          </a:p>
          <a:p>
            <a:pPr marL="0" indent="0">
              <a:buNone/>
            </a:pPr>
            <a:r>
              <a:rPr lang="ja-JP" altLang="en-US" sz="2200" dirty="0" smtClean="0">
                <a:solidFill>
                  <a:prstClr val="black"/>
                </a:solidFill>
              </a:rPr>
              <a:t>　　</a:t>
            </a:r>
            <a:r>
              <a:rPr lang="en-US" altLang="ja-JP" sz="2200" dirty="0" smtClean="0">
                <a:solidFill>
                  <a:prstClr val="black"/>
                </a:solidFill>
              </a:rPr>
              <a:t>http</a:t>
            </a:r>
            <a:r>
              <a:rPr lang="en-US" altLang="ja-JP" sz="2200" dirty="0">
                <a:solidFill>
                  <a:prstClr val="black"/>
                </a:solidFill>
              </a:rPr>
              <a:t>://www.kyoto-u.ac.jp/uni_int/kitei/reiki_honbun/w002RG00001171.html</a:t>
            </a:r>
            <a:endParaRPr lang="en-US" altLang="ja-JP" sz="2200" dirty="0" smtClean="0"/>
          </a:p>
          <a:p>
            <a:pPr marL="0" indent="0">
              <a:buNone/>
            </a:pPr>
            <a:r>
              <a:rPr lang="ja-JP" altLang="en-US" sz="2200" dirty="0" smtClean="0"/>
              <a:t>・日本</a:t>
            </a:r>
            <a:r>
              <a:rPr lang="ja-JP" altLang="en-US" sz="2200" dirty="0"/>
              <a:t>科学術</a:t>
            </a:r>
            <a:r>
              <a:rPr lang="ja-JP" altLang="en-US" sz="2200" dirty="0" smtClean="0"/>
              <a:t>会議、学術</a:t>
            </a:r>
            <a:r>
              <a:rPr lang="ja-JP" altLang="en-US" sz="2200" dirty="0"/>
              <a:t>と社会常置委員会報告　科学における不正行為とその防止に</a:t>
            </a:r>
            <a:r>
              <a:rPr lang="ja-JP" altLang="en-US" sz="2200" dirty="0" smtClean="0"/>
              <a:t>ついて</a:t>
            </a:r>
            <a:r>
              <a:rPr lang="en-US" altLang="ja-JP" sz="2200" dirty="0"/>
              <a:t>-</a:t>
            </a:r>
            <a:r>
              <a:rPr lang="ja-JP" altLang="en-US" sz="2200" dirty="0" smtClean="0"/>
              <a:t>改訂版、</a:t>
            </a:r>
            <a:r>
              <a:rPr lang="en-US" altLang="ja-JP" sz="2200" dirty="0" smtClean="0"/>
              <a:t>2013</a:t>
            </a:r>
          </a:p>
          <a:p>
            <a:pPr marL="0" indent="0">
              <a:buNone/>
            </a:pPr>
            <a:r>
              <a:rPr lang="ja-JP" altLang="en-US" sz="2200" dirty="0" smtClean="0"/>
              <a:t>・日本学術会議、臨床研究</a:t>
            </a:r>
            <a:r>
              <a:rPr lang="ja-JP" altLang="en-US" sz="2200" dirty="0"/>
              <a:t>に</a:t>
            </a:r>
            <a:r>
              <a:rPr lang="ja-JP" altLang="en-US" sz="2200" dirty="0" smtClean="0"/>
              <a:t>かかる利益相反（</a:t>
            </a:r>
            <a:r>
              <a:rPr lang="en-US" altLang="ja-JP" sz="2200" dirty="0" smtClean="0"/>
              <a:t>COI</a:t>
            </a:r>
            <a:r>
              <a:rPr lang="ja-JP" altLang="en-US" sz="2200" dirty="0" smtClean="0"/>
              <a:t>）マネージメント</a:t>
            </a:r>
            <a:r>
              <a:rPr lang="ja-JP" altLang="en-US" sz="2200" dirty="0"/>
              <a:t>の</a:t>
            </a:r>
            <a:r>
              <a:rPr lang="ja-JP" altLang="en-US" sz="2200" dirty="0" smtClean="0"/>
              <a:t>意義と透明性確保について、</a:t>
            </a:r>
            <a:r>
              <a:rPr lang="en-US" altLang="ja-JP" sz="2200" dirty="0" smtClean="0"/>
              <a:t>2013</a:t>
            </a:r>
          </a:p>
          <a:p>
            <a:pPr marL="0" indent="0">
              <a:buNone/>
            </a:pPr>
            <a:r>
              <a:rPr lang="ja-JP" altLang="en-US" sz="2200" dirty="0" smtClean="0"/>
              <a:t>・文部科学省</a:t>
            </a:r>
            <a:r>
              <a:rPr lang="ja-JP" altLang="en-US" sz="2200" dirty="0"/>
              <a:t>・厚生</a:t>
            </a:r>
            <a:r>
              <a:rPr lang="ja-JP" altLang="en-US" sz="2200" dirty="0" smtClean="0"/>
              <a:t>労働省、人を対象とする医学研究に関する倫理指針、</a:t>
            </a:r>
            <a:r>
              <a:rPr lang="en-US" altLang="ja-JP" sz="2200" dirty="0" smtClean="0"/>
              <a:t>2014</a:t>
            </a:r>
          </a:p>
          <a:p>
            <a:pPr marL="0" indent="0">
              <a:buNone/>
            </a:pPr>
            <a:r>
              <a:rPr lang="ja-JP" altLang="en-US" sz="2200" dirty="0" smtClean="0"/>
              <a:t>・</a:t>
            </a:r>
            <a:r>
              <a:rPr lang="en-US" altLang="ja-JP" sz="2200" dirty="0" smtClean="0"/>
              <a:t>ICMJE, Recommendations for the conduct, reporting, editing, and publication of scholarly work in medical </a:t>
            </a:r>
            <a:r>
              <a:rPr lang="ja-JP" altLang="en-US" sz="2200" dirty="0" smtClean="0"/>
              <a:t>　</a:t>
            </a:r>
            <a:endParaRPr lang="en-US" altLang="ja-JP" sz="2200" dirty="0" smtClean="0"/>
          </a:p>
          <a:p>
            <a:pPr marL="0" indent="0">
              <a:buNone/>
            </a:pPr>
            <a:r>
              <a:rPr lang="ja-JP" altLang="en-US" sz="2200" dirty="0"/>
              <a:t>　</a:t>
            </a:r>
            <a:r>
              <a:rPr lang="en-US" altLang="ja-JP" sz="2200" dirty="0" smtClean="0"/>
              <a:t>journals, 2014</a:t>
            </a:r>
            <a:endParaRPr lang="en-US" altLang="ja-JP" sz="2200" dirty="0"/>
          </a:p>
          <a:p>
            <a:pPr marL="0" indent="0">
              <a:buNone/>
            </a:pPr>
            <a:r>
              <a:rPr lang="ja-JP" altLang="en-US" sz="2200" dirty="0" smtClean="0"/>
              <a:t>・Ｗ．ブロード</a:t>
            </a:r>
            <a:r>
              <a:rPr lang="en-US" altLang="ja-JP" sz="2200" dirty="0" smtClean="0"/>
              <a:t>/</a:t>
            </a:r>
            <a:r>
              <a:rPr lang="ja-JP" altLang="en-US" sz="2200" dirty="0" smtClean="0"/>
              <a:t>Ｎ．ウェイド、牧野賢治訳、背信の科学者たち　論文捏造はなぜ繰り返されるのか？　講談社、</a:t>
            </a:r>
            <a:endParaRPr lang="en-US" altLang="ja-JP" sz="2200" dirty="0" smtClean="0"/>
          </a:p>
          <a:p>
            <a:pPr marL="0" indent="0">
              <a:buNone/>
            </a:pPr>
            <a:r>
              <a:rPr lang="ja-JP" altLang="en-US" sz="2200" dirty="0"/>
              <a:t>　</a:t>
            </a:r>
            <a:r>
              <a:rPr lang="en-US" altLang="ja-JP" sz="2200" dirty="0" smtClean="0"/>
              <a:t>2014</a:t>
            </a:r>
          </a:p>
          <a:p>
            <a:pPr marL="0" indent="0">
              <a:buNone/>
            </a:pPr>
            <a:r>
              <a:rPr lang="ja-JP" altLang="en-US" sz="2200" dirty="0" smtClean="0"/>
              <a:t>・Ｔ．ラング</a:t>
            </a:r>
            <a:r>
              <a:rPr lang="ja-JP" altLang="en-US" sz="2200" dirty="0"/>
              <a:t>、</a:t>
            </a:r>
            <a:r>
              <a:rPr lang="ja-JP" altLang="en-US" sz="2200" dirty="0" smtClean="0"/>
              <a:t>宮崎貴久子・中山健夫監訳、トムラング</a:t>
            </a:r>
            <a:r>
              <a:rPr lang="ja-JP" altLang="en-US" sz="2200" dirty="0"/>
              <a:t>の医学論文執筆・出版・発表実践</a:t>
            </a:r>
            <a:r>
              <a:rPr lang="ja-JP" altLang="en-US" sz="2200" dirty="0" smtClean="0"/>
              <a:t>ガイド</a:t>
            </a:r>
            <a:r>
              <a:rPr lang="ja-JP" altLang="en-US" sz="2200" dirty="0"/>
              <a:t>、</a:t>
            </a:r>
            <a:r>
              <a:rPr lang="ja-JP" altLang="en-US" sz="2200" dirty="0" smtClean="0"/>
              <a:t>シナジー</a:t>
            </a:r>
            <a:r>
              <a:rPr lang="ja-JP" altLang="en-US" sz="2200" dirty="0"/>
              <a:t>、</a:t>
            </a:r>
            <a:r>
              <a:rPr lang="en-US" altLang="ja-JP" sz="2200" dirty="0" smtClean="0"/>
              <a:t>2012</a:t>
            </a:r>
          </a:p>
          <a:p>
            <a:pPr marL="0" indent="0">
              <a:buNone/>
            </a:pPr>
            <a:r>
              <a:rPr lang="ja-JP" altLang="en-US" sz="2200" dirty="0"/>
              <a:t>・郷間厳</a:t>
            </a:r>
            <a:r>
              <a:rPr lang="en-US" altLang="ja-JP" sz="2200" dirty="0"/>
              <a:t>.</a:t>
            </a:r>
            <a:r>
              <a:rPr lang="ja-JP" altLang="en-US" sz="2200" dirty="0"/>
              <a:t>医のプロフェッショナリズム：企業</a:t>
            </a:r>
            <a:r>
              <a:rPr lang="en-US" altLang="ja-JP" sz="2200" dirty="0"/>
              <a:t>―</a:t>
            </a:r>
            <a:r>
              <a:rPr lang="ja-JP" altLang="en-US" sz="2200" dirty="0"/>
              <a:t>医師関係 京府医大誌　</a:t>
            </a:r>
            <a:r>
              <a:rPr lang="en-US" altLang="ja-JP" sz="2200" dirty="0"/>
              <a:t>2011;120(6):411-8</a:t>
            </a:r>
          </a:p>
          <a:p>
            <a:pPr marL="0" indent="0">
              <a:buNone/>
            </a:pPr>
            <a:r>
              <a:rPr lang="ja-JP" altLang="en-US" sz="2200" dirty="0" smtClean="0"/>
              <a:t>・科学倫理検討委員会、科学を志す人びとへ　不正を起こさないために、化学同人、</a:t>
            </a:r>
            <a:r>
              <a:rPr lang="en-US" altLang="ja-JP" sz="2200" dirty="0" smtClean="0"/>
              <a:t>2007</a:t>
            </a:r>
          </a:p>
          <a:p>
            <a:pPr marL="0" indent="0">
              <a:buNone/>
            </a:pPr>
            <a:r>
              <a:rPr lang="ja-JP" altLang="en-US" sz="2200" dirty="0" smtClean="0"/>
              <a:t>・藤本温編著、技術者倫理の世界第</a:t>
            </a:r>
            <a:r>
              <a:rPr lang="en-US" altLang="ja-JP" sz="2200" dirty="0" smtClean="0"/>
              <a:t>3</a:t>
            </a:r>
            <a:r>
              <a:rPr lang="ja-JP" altLang="en-US" sz="2200" dirty="0" smtClean="0"/>
              <a:t>版、森北出版、</a:t>
            </a:r>
            <a:r>
              <a:rPr lang="en-US" altLang="ja-JP" sz="2200" dirty="0" smtClean="0"/>
              <a:t>2013</a:t>
            </a:r>
          </a:p>
          <a:p>
            <a:pPr marL="0" indent="0">
              <a:buNone/>
            </a:pPr>
            <a:r>
              <a:rPr lang="ja-JP" altLang="en-US" sz="2200" dirty="0" smtClean="0"/>
              <a:t>・山崎茂明、科学者の発表倫理、丸善出版、</a:t>
            </a:r>
            <a:r>
              <a:rPr lang="en-US" altLang="ja-JP" sz="2200" dirty="0" smtClean="0"/>
              <a:t>2013</a:t>
            </a:r>
          </a:p>
          <a:p>
            <a:pPr marL="0" indent="0">
              <a:buNone/>
            </a:pPr>
            <a:r>
              <a:rPr lang="ja-JP" altLang="en-US" sz="2200" dirty="0" smtClean="0"/>
              <a:t>・米国科学アカデミー、池内了訳、科学者をめざす君たちへ第</a:t>
            </a:r>
            <a:r>
              <a:rPr lang="en-US" altLang="ja-JP" sz="2200" dirty="0" smtClean="0"/>
              <a:t>3</a:t>
            </a:r>
            <a:r>
              <a:rPr lang="ja-JP" altLang="en-US" sz="2200" dirty="0" smtClean="0"/>
              <a:t>版、化学同人、</a:t>
            </a:r>
            <a:r>
              <a:rPr lang="en-US" altLang="ja-JP" sz="2200" dirty="0" smtClean="0"/>
              <a:t>2010</a:t>
            </a:r>
          </a:p>
          <a:p>
            <a:pPr marL="0" indent="0">
              <a:buNone/>
            </a:pPr>
            <a:r>
              <a:rPr lang="ja-JP" altLang="en-US" sz="2200" dirty="0" smtClean="0"/>
              <a:t>・山崎茂明、パブリッシュ・オア・ペリッシュ　科学者の発表倫理、みすず書房、</a:t>
            </a:r>
            <a:r>
              <a:rPr lang="en-US" altLang="ja-JP" sz="2200" dirty="0" smtClean="0"/>
              <a:t>2007</a:t>
            </a:r>
          </a:p>
          <a:p>
            <a:pPr marL="0" indent="0">
              <a:buNone/>
            </a:pPr>
            <a:endParaRPr lang="en-US" altLang="ja-JP" sz="2200" dirty="0" smtClean="0"/>
          </a:p>
          <a:p>
            <a:pPr marL="0" indent="0" algn="r">
              <a:buNone/>
            </a:pPr>
            <a:endParaRPr lang="ja-JP" altLang="en-US" sz="2200" dirty="0"/>
          </a:p>
          <a:p>
            <a:pPr marL="0" indent="0">
              <a:buNone/>
            </a:pPr>
            <a:endParaRPr lang="ja-JP" altLang="en-US" sz="3600" dirty="0"/>
          </a:p>
          <a:p>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46</a:t>
            </a:fld>
            <a:endParaRPr kumimoji="1" lang="ja-JP" altLang="en-US"/>
          </a:p>
        </p:txBody>
      </p:sp>
    </p:spTree>
    <p:extLst>
      <p:ext uri="{BB962C8B-B14F-4D97-AF65-F5344CB8AC3E}">
        <p14:creationId xmlns:p14="http://schemas.microsoft.com/office/powerpoint/2010/main" val="160657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9" end="19"/>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76672"/>
            <a:ext cx="8229600" cy="1570186"/>
          </a:xfrm>
        </p:spPr>
        <p:txBody>
          <a:bodyPr>
            <a:normAutofit fontScale="90000"/>
          </a:bodyPr>
          <a:lstStyle/>
          <a:p>
            <a:r>
              <a:rPr kumimoji="1" lang="ja-JP" altLang="en-US" sz="4000" dirty="0" smtClean="0">
                <a:solidFill>
                  <a:srgbClr val="0070C0"/>
                </a:solidFill>
              </a:rPr>
              <a:t>京都大学の研究公正</a:t>
            </a:r>
            <a:r>
              <a:rPr lang="ja-JP" altLang="en-US" sz="4000" dirty="0">
                <a:solidFill>
                  <a:srgbClr val="0070C0"/>
                </a:solidFill>
              </a:rPr>
              <a:t>の</a:t>
            </a:r>
            <a:r>
              <a:rPr lang="ja-JP" altLang="en-US" sz="4000" dirty="0" smtClean="0">
                <a:solidFill>
                  <a:srgbClr val="0070C0"/>
                </a:solidFill>
              </a:rPr>
              <a:t>考え方</a:t>
            </a:r>
            <a:r>
              <a:rPr lang="en-US" altLang="ja-JP" dirty="0" smtClean="0">
                <a:solidFill>
                  <a:srgbClr val="0070C0"/>
                </a:solidFill>
              </a:rPr>
              <a:t/>
            </a:r>
            <a:br>
              <a:rPr lang="en-US" altLang="ja-JP" dirty="0" smtClean="0">
                <a:solidFill>
                  <a:srgbClr val="0070C0"/>
                </a:solidFill>
              </a:rPr>
            </a:br>
            <a:r>
              <a:rPr lang="ja-JP" altLang="en-US" sz="3100" dirty="0" smtClean="0"/>
              <a:t>研究</a:t>
            </a:r>
            <a:r>
              <a:rPr lang="ja-JP" altLang="en-US" sz="3100" dirty="0"/>
              <a:t>不正の防止を</a:t>
            </a:r>
            <a:r>
              <a:rPr lang="ja-JP" altLang="en-US" sz="3100" dirty="0" smtClean="0"/>
              <a:t>超えて</a:t>
            </a:r>
            <a:r>
              <a:rPr lang="en-US" altLang="ja-JP" sz="3100" dirty="0" smtClean="0"/>
              <a:t/>
            </a:r>
            <a:br>
              <a:rPr lang="en-US" altLang="ja-JP" sz="3100" dirty="0" smtClean="0"/>
            </a:br>
            <a:r>
              <a:rPr lang="ja-JP" altLang="en-US" sz="3100" dirty="0" smtClean="0"/>
              <a:t>－</a:t>
            </a:r>
            <a:r>
              <a:rPr lang="ja-JP" altLang="en-US" sz="3100" dirty="0"/>
              <a:t>志の高い研究の</a:t>
            </a:r>
            <a:r>
              <a:rPr lang="ja-JP" altLang="en-US" sz="3100" dirty="0" smtClean="0"/>
              <a:t>仕組み作り</a:t>
            </a:r>
            <a:r>
              <a:rPr lang="ja-JP" altLang="en-US" sz="3100" dirty="0"/>
              <a:t>を考える</a:t>
            </a:r>
            <a:r>
              <a:rPr lang="ja-JP" altLang="en-US" sz="3100" dirty="0" smtClean="0"/>
              <a:t>－</a:t>
            </a:r>
            <a:endParaRPr kumimoji="1" lang="ja-JP" altLang="en-US" sz="3100" dirty="0"/>
          </a:p>
        </p:txBody>
      </p:sp>
      <p:sp>
        <p:nvSpPr>
          <p:cNvPr id="3" name="コンテンツ プレースホルダー 2"/>
          <p:cNvSpPr>
            <a:spLocks noGrp="1"/>
          </p:cNvSpPr>
          <p:nvPr>
            <p:ph idx="1"/>
          </p:nvPr>
        </p:nvSpPr>
        <p:spPr>
          <a:xfrm>
            <a:off x="467544" y="2332037"/>
            <a:ext cx="8229600" cy="4525963"/>
          </a:xfrm>
        </p:spPr>
        <p:txBody>
          <a:bodyPr>
            <a:normAutofit/>
          </a:bodyPr>
          <a:lstStyle/>
          <a:p>
            <a:pPr marL="0" indent="0">
              <a:buNone/>
            </a:pPr>
            <a:r>
              <a:rPr lang="ja-JP" altLang="en-US" sz="2800" dirty="0" smtClean="0"/>
              <a:t>研究者</a:t>
            </a:r>
            <a:r>
              <a:rPr lang="ja-JP" altLang="en-US" sz="2800" dirty="0"/>
              <a:t>による研究論文の捏造・改ざん・盗用、いわゆる</a:t>
            </a:r>
            <a:r>
              <a:rPr lang="ja-JP" altLang="en-US" sz="2800" dirty="0" smtClean="0"/>
              <a:t>研究不正</a:t>
            </a:r>
            <a:r>
              <a:rPr lang="ja-JP" altLang="en-US" sz="2800" dirty="0"/>
              <a:t>の防止については、</a:t>
            </a:r>
            <a:r>
              <a:rPr lang="ja-JP" altLang="en-US" sz="2800" dirty="0">
                <a:solidFill>
                  <a:schemeClr val="accent6">
                    <a:lumMod val="75000"/>
                  </a:schemeClr>
                </a:solidFill>
              </a:rPr>
              <a:t>個々の研究者の自覚</a:t>
            </a:r>
            <a:r>
              <a:rPr lang="ja-JP" altLang="en-US" sz="2800" dirty="0"/>
              <a:t>が求められて</a:t>
            </a:r>
            <a:r>
              <a:rPr lang="ja-JP" altLang="en-US" sz="2800" dirty="0" smtClean="0"/>
              <a:t>います</a:t>
            </a:r>
            <a:endParaRPr lang="en-US" altLang="ja-JP" sz="2800" dirty="0" smtClean="0"/>
          </a:p>
          <a:p>
            <a:pPr marL="0" indent="0">
              <a:buNone/>
            </a:pPr>
            <a:endParaRPr lang="ja-JP" altLang="en-US" sz="1000" dirty="0"/>
          </a:p>
          <a:p>
            <a:pPr marL="0" indent="0">
              <a:buNone/>
            </a:pPr>
            <a:r>
              <a:rPr lang="ja-JP" altLang="en-US" sz="2800" dirty="0" smtClean="0"/>
              <a:t>研究</a:t>
            </a:r>
            <a:r>
              <a:rPr lang="ja-JP" altLang="en-US" sz="2800" dirty="0"/>
              <a:t>不正がおこらないような「仕組みづくり」も必要です</a:t>
            </a:r>
            <a:r>
              <a:rPr lang="ja-JP" altLang="en-US" sz="2800" dirty="0" smtClean="0"/>
              <a:t>。その</a:t>
            </a:r>
            <a:r>
              <a:rPr lang="ja-JP" altLang="en-US" sz="2800" dirty="0"/>
              <a:t>仕組み作りを有意義なものとするには、単に不正を防止する</a:t>
            </a:r>
            <a:r>
              <a:rPr lang="ja-JP" altLang="en-US" sz="2800" dirty="0" smtClean="0"/>
              <a:t>という</a:t>
            </a:r>
            <a:r>
              <a:rPr lang="ja-JP" altLang="en-US" sz="2800" dirty="0"/>
              <a:t>消極的な視点にとどまらず</a:t>
            </a:r>
            <a:r>
              <a:rPr lang="ja-JP" altLang="en-US" sz="2800" dirty="0">
                <a:solidFill>
                  <a:schemeClr val="accent6">
                    <a:lumMod val="75000"/>
                  </a:schemeClr>
                </a:solidFill>
              </a:rPr>
              <a:t>「志の高い」研究を目指すと</a:t>
            </a:r>
            <a:r>
              <a:rPr lang="ja-JP" altLang="en-US" sz="2800" dirty="0" smtClean="0">
                <a:solidFill>
                  <a:schemeClr val="accent6">
                    <a:lumMod val="75000"/>
                  </a:schemeClr>
                </a:solidFill>
              </a:rPr>
              <a:t>いう積極的</a:t>
            </a:r>
            <a:r>
              <a:rPr lang="ja-JP" altLang="en-US" sz="2800" dirty="0">
                <a:solidFill>
                  <a:schemeClr val="accent6">
                    <a:lumMod val="75000"/>
                  </a:schemeClr>
                </a:solidFill>
              </a:rPr>
              <a:t>な視点が肝要</a:t>
            </a:r>
            <a:r>
              <a:rPr lang="ja-JP" altLang="en-US" sz="2800" dirty="0" smtClean="0"/>
              <a:t>です</a:t>
            </a:r>
            <a:endParaRPr lang="en-US" altLang="ja-JP" sz="2800" dirty="0" smtClean="0"/>
          </a:p>
          <a:p>
            <a:pPr marL="0" indent="0">
              <a:buNone/>
            </a:pPr>
            <a:endParaRPr lang="en-US" altLang="ja-JP" sz="1500" dirty="0" smtClean="0"/>
          </a:p>
          <a:p>
            <a:pPr marL="0" indent="0">
              <a:buNone/>
            </a:pPr>
            <a:endParaRPr lang="en-US" altLang="ja-JP" sz="1500" dirty="0"/>
          </a:p>
          <a:p>
            <a:pPr marL="0" indent="0">
              <a:buNone/>
            </a:pP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5</a:t>
            </a:fld>
            <a:endParaRPr kumimoji="1" lang="ja-JP" altLang="en-US" dirty="0"/>
          </a:p>
        </p:txBody>
      </p:sp>
      <p:sp>
        <p:nvSpPr>
          <p:cNvPr id="5" name="コンテンツ プレースホルダー 2"/>
          <p:cNvSpPr txBox="1">
            <a:spLocks/>
          </p:cNvSpPr>
          <p:nvPr/>
        </p:nvSpPr>
        <p:spPr>
          <a:xfrm>
            <a:off x="471958" y="5949280"/>
            <a:ext cx="8229600" cy="493515"/>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500" dirty="0" smtClean="0"/>
              <a:t>（</a:t>
            </a:r>
            <a:r>
              <a:rPr lang="en-US" altLang="ja-JP" sz="1500" dirty="0" smtClean="0"/>
              <a:t>http://www.kyoto-u.ac.jp/ja/research/events_news/office/kenkyukokusai/events/2014/140714_1.html</a:t>
            </a:r>
            <a:r>
              <a:rPr lang="ja-JP" altLang="en-US" sz="1500" dirty="0" smtClean="0"/>
              <a:t>）</a:t>
            </a:r>
          </a:p>
          <a:p>
            <a:pPr marL="0" indent="0">
              <a:buFont typeface="Arial" panose="020B0604020202020204" pitchFamily="34" charset="0"/>
              <a:buNone/>
            </a:pPr>
            <a:endParaRPr lang="ja-JP" altLang="en-US" dirty="0"/>
          </a:p>
        </p:txBody>
      </p:sp>
    </p:spTree>
    <p:extLst>
      <p:ext uri="{BB962C8B-B14F-4D97-AF65-F5344CB8AC3E}">
        <p14:creationId xmlns:p14="http://schemas.microsoft.com/office/powerpoint/2010/main" val="2274466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4716016" y="3431774"/>
            <a:ext cx="3960440" cy="222947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endParaRPr kumimoji="1" lang="ja-JP" altLang="en-US" sz="3100" dirty="0"/>
          </a:p>
        </p:txBody>
      </p:sp>
      <p:sp>
        <p:nvSpPr>
          <p:cNvPr id="3" name="コンテンツ プレースホルダー 2"/>
          <p:cNvSpPr>
            <a:spLocks noGrp="1"/>
          </p:cNvSpPr>
          <p:nvPr>
            <p:ph sz="half" idx="1"/>
          </p:nvPr>
        </p:nvSpPr>
        <p:spPr>
          <a:xfrm>
            <a:off x="457200" y="1600200"/>
            <a:ext cx="4038600" cy="4781128"/>
          </a:xfrm>
        </p:spPr>
        <p:txBody>
          <a:bodyPr>
            <a:normAutofit/>
          </a:bodyPr>
          <a:lstStyle/>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p:txBody>
      </p:sp>
      <p:sp>
        <p:nvSpPr>
          <p:cNvPr id="10" name="コンテンツ プレースホルダー 9"/>
          <p:cNvSpPr>
            <a:spLocks noGrp="1"/>
          </p:cNvSpPr>
          <p:nvPr>
            <p:ph sz="half" idx="2"/>
          </p:nvPr>
        </p:nvSpPr>
        <p:spPr>
          <a:xfrm>
            <a:off x="4534489" y="2564904"/>
            <a:ext cx="4320480" cy="4525963"/>
          </a:xfrm>
        </p:spPr>
        <p:txBody>
          <a:bodyPr>
            <a:normAutofit/>
          </a:bodyPr>
          <a:lstStyle/>
          <a:p>
            <a:pPr marL="0" indent="0">
              <a:buNone/>
            </a:pPr>
            <a:endParaRPr lang="en-US" altLang="ja-JP" dirty="0" smtClean="0"/>
          </a:p>
          <a:p>
            <a:pPr marL="0" indent="0">
              <a:buNone/>
            </a:pPr>
            <a:endParaRPr lang="en-US" altLang="ja-JP" dirty="0" smtClean="0"/>
          </a:p>
          <a:p>
            <a:pPr marL="0" indent="0">
              <a:buNone/>
            </a:pPr>
            <a:r>
              <a:rPr kumimoji="1" lang="ja-JP" altLang="en-US" sz="2400" dirty="0" smtClean="0">
                <a:latin typeface="HG丸ｺﾞｼｯｸM-PRO" panose="020F0600000000000000" pitchFamily="50" charset="-128"/>
                <a:ea typeface="HG丸ｺﾞｼｯｸM-PRO" panose="020F0600000000000000" pitchFamily="50" charset="-128"/>
              </a:rPr>
              <a:t>　聞きなれない</a:t>
            </a:r>
            <a:r>
              <a:rPr kumimoji="1" lang="ja-JP" altLang="en-US" sz="2400" dirty="0">
                <a:latin typeface="HG丸ｺﾞｼｯｸM-PRO" panose="020F0600000000000000" pitchFamily="50" charset="-128"/>
                <a:ea typeface="HG丸ｺﾞｼｯｸM-PRO" panose="020F0600000000000000" pitchFamily="50" charset="-128"/>
              </a:rPr>
              <a:t>単語</a:t>
            </a:r>
            <a:r>
              <a:rPr kumimoji="1" lang="ja-JP" altLang="en-US" sz="2400" dirty="0" smtClean="0">
                <a:latin typeface="HG丸ｺﾞｼｯｸM-PRO" panose="020F0600000000000000" pitchFamily="50" charset="-128"/>
                <a:ea typeface="HG丸ｺﾞｼｯｸM-PRO" panose="020F0600000000000000" pitchFamily="50" charset="-128"/>
              </a:rPr>
              <a:t>が</a:t>
            </a:r>
            <a:r>
              <a:rPr kumimoji="1" lang="ja-JP" altLang="en-US" sz="2400" dirty="0">
                <a:latin typeface="HG丸ｺﾞｼｯｸM-PRO" panose="020F0600000000000000" pitchFamily="50" charset="-128"/>
                <a:ea typeface="HG丸ｺﾞｼｯｸM-PRO" panose="020F0600000000000000" pitchFamily="50" charset="-128"/>
              </a:rPr>
              <a:t>出て</a:t>
            </a:r>
            <a:r>
              <a:rPr kumimoji="1" lang="ja-JP" altLang="en-US" sz="2400" dirty="0" smtClean="0">
                <a:latin typeface="HG丸ｺﾞｼｯｸM-PRO" panose="020F0600000000000000" pitchFamily="50" charset="-128"/>
                <a:ea typeface="HG丸ｺﾞｼｯｸM-PRO" panose="020F0600000000000000" pitchFamily="50" charset="-128"/>
              </a:rPr>
              <a:t>き　</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ますが、覚えてください。　</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それらの単語が、研究不正</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として問題になります。</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6</a:t>
            </a:fld>
            <a:endParaRPr kumimoji="1" lang="ja-JP" altLang="en-US" dirty="0"/>
          </a:p>
        </p:txBody>
      </p:sp>
      <p:sp>
        <p:nvSpPr>
          <p:cNvPr id="7" name="テキスト ボックス 6"/>
          <p:cNvSpPr txBox="1"/>
          <p:nvPr/>
        </p:nvSpPr>
        <p:spPr>
          <a:xfrm>
            <a:off x="312806" y="2125852"/>
            <a:ext cx="3549646" cy="523220"/>
          </a:xfrm>
          <a:prstGeom prst="rect">
            <a:avLst/>
          </a:prstGeom>
          <a:noFill/>
        </p:spPr>
        <p:txBody>
          <a:bodyPr wrap="square" rtlCol="0">
            <a:spAutoFit/>
          </a:bodyPr>
          <a:lstStyle/>
          <a:p>
            <a:r>
              <a:rPr kumimoji="1" lang="ja-JP" altLang="en-US" sz="2800" dirty="0" smtClean="0">
                <a:solidFill>
                  <a:schemeClr val="accent2"/>
                </a:solidFill>
              </a:rPr>
              <a:t>研究不正の防止</a:t>
            </a:r>
            <a:endParaRPr kumimoji="1" lang="ja-JP" altLang="en-US" sz="2800" dirty="0">
              <a:solidFill>
                <a:schemeClr val="accent2"/>
              </a:solidFill>
            </a:endParaRPr>
          </a:p>
        </p:txBody>
      </p:sp>
      <p:sp>
        <p:nvSpPr>
          <p:cNvPr id="9" name="下矢印 8"/>
          <p:cNvSpPr/>
          <p:nvPr/>
        </p:nvSpPr>
        <p:spPr>
          <a:xfrm rot="10800000">
            <a:off x="755576" y="2685113"/>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347898" y="2924944"/>
            <a:ext cx="615553" cy="2232247"/>
          </a:xfrm>
          <a:prstGeom prst="rect">
            <a:avLst/>
          </a:prstGeom>
          <a:noFill/>
        </p:spPr>
        <p:txBody>
          <a:bodyPr vert="eaVert" wrap="square" rtlCol="0">
            <a:spAutoFit/>
          </a:bodyPr>
          <a:lstStyle/>
          <a:p>
            <a:r>
              <a:rPr kumimoji="1" lang="ja-JP" altLang="en-US" sz="2800" dirty="0" smtClean="0">
                <a:solidFill>
                  <a:schemeClr val="accent2"/>
                </a:solidFill>
              </a:rPr>
              <a:t>研究者の自覚</a:t>
            </a:r>
            <a:endParaRPr kumimoji="1" lang="ja-JP" altLang="en-US" sz="2800" dirty="0">
              <a:solidFill>
                <a:schemeClr val="accent2"/>
              </a:solidFill>
            </a:endParaRPr>
          </a:p>
        </p:txBody>
      </p:sp>
      <p:grpSp>
        <p:nvGrpSpPr>
          <p:cNvPr id="14" name="グループ化 13"/>
          <p:cNvGrpSpPr/>
          <p:nvPr/>
        </p:nvGrpSpPr>
        <p:grpSpPr>
          <a:xfrm>
            <a:off x="2920165" y="3717032"/>
            <a:ext cx="1231878" cy="1231878"/>
            <a:chOff x="1957110" y="677532"/>
            <a:chExt cx="1231878" cy="1231878"/>
          </a:xfrm>
          <a:scene3d>
            <a:camera prst="orthographicFront"/>
            <a:lightRig rig="flat" dir="t"/>
          </a:scene3d>
        </p:grpSpPr>
        <p:sp>
          <p:nvSpPr>
            <p:cNvPr id="15" name="図形 14"/>
            <p:cNvSpPr/>
            <p:nvPr/>
          </p:nvSpPr>
          <p:spPr>
            <a:xfrm>
              <a:off x="1957110" y="677532"/>
              <a:ext cx="1231878" cy="1231878"/>
            </a:xfrm>
            <a:prstGeom prst="gear6">
              <a:avLst/>
            </a:prstGeom>
            <a:solidFill>
              <a:schemeClr val="accent2"/>
            </a:soli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16" name="図形 4"/>
            <p:cNvSpPr/>
            <p:nvPr/>
          </p:nvSpPr>
          <p:spPr>
            <a:xfrm>
              <a:off x="2267239" y="989535"/>
              <a:ext cx="611620" cy="6078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ja-JP" altLang="en-US" sz="2800" b="1" kern="1200" dirty="0" smtClean="0"/>
                <a:t>防止</a:t>
              </a:r>
              <a:endParaRPr kumimoji="1" lang="ja-JP" altLang="en-US" sz="2800" b="1" kern="1200" dirty="0"/>
            </a:p>
          </p:txBody>
        </p:sp>
      </p:grpSp>
      <p:sp>
        <p:nvSpPr>
          <p:cNvPr id="17" name="図形 16"/>
          <p:cNvSpPr/>
          <p:nvPr/>
        </p:nvSpPr>
        <p:spPr>
          <a:xfrm>
            <a:off x="2576780" y="3594329"/>
            <a:ext cx="1575263" cy="1575263"/>
          </a:xfrm>
          <a:prstGeom prst="leftCircularArrow">
            <a:avLst>
              <a:gd name="adj1" fmla="val 6452"/>
              <a:gd name="adj2" fmla="val 429999"/>
              <a:gd name="adj3" fmla="val 10489124"/>
              <a:gd name="adj4" fmla="val 14837806"/>
              <a:gd name="adj5" fmla="val 7527"/>
            </a:avLst>
          </a:prstGeom>
          <a:solidFill>
            <a:schemeClr val="accent2"/>
          </a:solidFill>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5" name="テキスト ボックス 4"/>
          <p:cNvSpPr txBox="1"/>
          <p:nvPr/>
        </p:nvSpPr>
        <p:spPr>
          <a:xfrm>
            <a:off x="3364411" y="1891343"/>
            <a:ext cx="6048907" cy="1200329"/>
          </a:xfrm>
          <a:prstGeom prst="rect">
            <a:avLst/>
          </a:prstGeom>
          <a:noFill/>
        </p:spPr>
        <p:txBody>
          <a:bodyPr wrap="square" rtlCol="0">
            <a:spAutoFit/>
          </a:bodyPr>
          <a:lstStyle/>
          <a:p>
            <a:r>
              <a:rPr lang="ja-JP" altLang="en-US" sz="3600" dirty="0">
                <a:solidFill>
                  <a:srgbClr val="0070C0"/>
                </a:solidFill>
              </a:rPr>
              <a:t>何が問題なのか？</a:t>
            </a:r>
            <a:endParaRPr lang="en-US" altLang="ja-JP" sz="3600" dirty="0">
              <a:solidFill>
                <a:srgbClr val="0070C0"/>
              </a:solidFill>
            </a:endParaRPr>
          </a:p>
          <a:p>
            <a:r>
              <a:rPr lang="ja-JP" altLang="en-US" sz="3600" dirty="0" smtClean="0">
                <a:solidFill>
                  <a:srgbClr val="0070C0"/>
                </a:solidFill>
              </a:rPr>
              <a:t>何</a:t>
            </a:r>
            <a:r>
              <a:rPr lang="ja-JP" altLang="en-US" sz="3600" dirty="0">
                <a:solidFill>
                  <a:srgbClr val="0070C0"/>
                </a:solidFill>
              </a:rPr>
              <a:t>を自覚すればよいのか</a:t>
            </a:r>
            <a:r>
              <a:rPr lang="ja-JP" altLang="en-US" sz="3600" dirty="0" smtClean="0">
                <a:solidFill>
                  <a:srgbClr val="0070C0"/>
                </a:solidFill>
              </a:rPr>
              <a:t>？</a:t>
            </a:r>
            <a:endParaRPr lang="en-US" altLang="ja-JP" sz="3600" dirty="0">
              <a:solidFill>
                <a:srgbClr val="0070C0"/>
              </a:solidFill>
            </a:endParaRPr>
          </a:p>
        </p:txBody>
      </p:sp>
      <p:sp>
        <p:nvSpPr>
          <p:cNvPr id="8" name="右矢印 7"/>
          <p:cNvSpPr/>
          <p:nvPr/>
        </p:nvSpPr>
        <p:spPr>
          <a:xfrm rot="10800000">
            <a:off x="2972166" y="1265984"/>
            <a:ext cx="5704290" cy="245104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184377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0" grpId="0" build="p"/>
      <p:bldP spid="5"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お話する</a:t>
            </a:r>
            <a:r>
              <a:rPr lang="ja-JP" altLang="en-US" dirty="0"/>
              <a:t>予定</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t>２．研究不正</a:t>
            </a:r>
            <a:r>
              <a:rPr lang="ja-JP" altLang="en-US" dirty="0"/>
              <a:t>として何が</a:t>
            </a:r>
            <a:r>
              <a:rPr lang="ja-JP" altLang="en-US" dirty="0" smtClean="0"/>
              <a:t>問題なのか</a:t>
            </a:r>
            <a:r>
              <a:rPr kumimoji="1" lang="ja-JP" altLang="en-US" dirty="0" smtClean="0"/>
              <a:t>？</a:t>
            </a:r>
            <a:endParaRPr kumimoji="1" lang="en-US" altLang="ja-JP" dirty="0" smtClean="0"/>
          </a:p>
          <a:p>
            <a:pPr marL="0" indent="622300">
              <a:buNone/>
            </a:pPr>
            <a:r>
              <a:rPr lang="ja-JP" altLang="en-US" sz="2400" dirty="0" smtClean="0"/>
              <a:t>１）　</a:t>
            </a:r>
            <a:r>
              <a:rPr lang="ja-JP" altLang="en-US" sz="2600" dirty="0" smtClean="0"/>
              <a:t>参加者（弱者）（</a:t>
            </a:r>
            <a:r>
              <a:rPr lang="en-US" altLang="ja-JP" sz="2600" dirty="0" smtClean="0"/>
              <a:t>Research</a:t>
            </a:r>
            <a:r>
              <a:rPr lang="ja-JP" altLang="en-US" sz="2600" dirty="0"/>
              <a:t> </a:t>
            </a:r>
            <a:r>
              <a:rPr lang="en-US" altLang="ja-JP" sz="2600" dirty="0" smtClean="0"/>
              <a:t>participants</a:t>
            </a:r>
            <a:r>
              <a:rPr lang="ja-JP" altLang="en-US" sz="2600" dirty="0" smtClean="0"/>
              <a:t>）保護</a:t>
            </a:r>
            <a:endParaRPr lang="en-US" altLang="ja-JP" sz="2600" dirty="0" smtClean="0"/>
          </a:p>
          <a:p>
            <a:pPr marL="0" indent="622300">
              <a:buNone/>
            </a:pPr>
            <a:r>
              <a:rPr kumimoji="1" lang="ja-JP" altLang="en-US" sz="2600" dirty="0" smtClean="0"/>
              <a:t>２）　</a:t>
            </a:r>
            <a:r>
              <a:rPr lang="ja-JP" altLang="en-US" sz="2600" dirty="0" smtClean="0"/>
              <a:t>科学的な不正行為（</a:t>
            </a:r>
            <a:r>
              <a:rPr lang="en-US" altLang="ja-JP" sz="2600" dirty="0" smtClean="0"/>
              <a:t>Scientific misconduct</a:t>
            </a:r>
            <a:r>
              <a:rPr lang="ja-JP" altLang="en-US" sz="2600" dirty="0" smtClean="0"/>
              <a:t>）</a:t>
            </a:r>
            <a:endParaRPr kumimoji="1" lang="en-US" altLang="ja-JP" sz="2600" dirty="0" smtClean="0"/>
          </a:p>
          <a:p>
            <a:pPr marL="0" indent="622300">
              <a:buNone/>
            </a:pPr>
            <a:r>
              <a:rPr lang="ja-JP" altLang="en-US" sz="2600" dirty="0" smtClean="0"/>
              <a:t>３）　出版の倫理（</a:t>
            </a:r>
            <a:r>
              <a:rPr lang="en-US" altLang="ja-JP" sz="2600" dirty="0" smtClean="0"/>
              <a:t>Publication ethics</a:t>
            </a:r>
            <a:r>
              <a:rPr lang="ja-JP" altLang="en-US" sz="2600" dirty="0" smtClean="0"/>
              <a:t>）</a:t>
            </a:r>
            <a:endParaRPr lang="en-US" altLang="ja-JP" sz="2600" dirty="0" smtClean="0"/>
          </a:p>
          <a:p>
            <a:pPr marL="0" indent="622300">
              <a:buNone/>
            </a:pPr>
            <a:r>
              <a:rPr kumimoji="1" lang="ja-JP" altLang="en-US" sz="2600" dirty="0" smtClean="0"/>
              <a:t>４）　</a:t>
            </a:r>
            <a:r>
              <a:rPr lang="ja-JP" altLang="en-US" sz="2600" dirty="0" smtClean="0"/>
              <a:t>利益相反（</a:t>
            </a:r>
            <a:r>
              <a:rPr lang="en-US" altLang="ja-JP" sz="2600" dirty="0" smtClean="0"/>
              <a:t>Conflict </a:t>
            </a:r>
            <a:r>
              <a:rPr lang="en-US" altLang="ja-JP" sz="2600" dirty="0"/>
              <a:t>of </a:t>
            </a:r>
            <a:r>
              <a:rPr lang="en-US" altLang="ja-JP" sz="2600" dirty="0" smtClean="0"/>
              <a:t>Interest: COI</a:t>
            </a:r>
            <a:r>
              <a:rPr lang="ja-JP" altLang="en-US" sz="2600" dirty="0" smtClean="0"/>
              <a:t>）</a:t>
            </a:r>
            <a:endParaRPr kumimoji="1" lang="en-US" altLang="ja-JP" sz="2600" dirty="0" smtClean="0"/>
          </a:p>
          <a:p>
            <a:pPr marL="0" indent="622300">
              <a:buNone/>
            </a:pPr>
            <a:r>
              <a:rPr lang="ja-JP" altLang="en-US" sz="2600" dirty="0" smtClean="0"/>
              <a:t>５）　</a:t>
            </a:r>
            <a:r>
              <a:rPr lang="ja-JP" altLang="en-US" sz="2600" dirty="0"/>
              <a:t>復習</a:t>
            </a:r>
            <a:r>
              <a:rPr lang="ja-JP" altLang="en-US" sz="2600" dirty="0" smtClean="0"/>
              <a:t>問題：何が問題なのか？</a:t>
            </a:r>
            <a:endParaRPr kumimoji="1" lang="en-US" altLang="ja-JP" sz="2600" dirty="0" smtClean="0"/>
          </a:p>
          <a:p>
            <a:pPr marL="0" indent="0">
              <a:buNone/>
            </a:pPr>
            <a:r>
              <a:rPr lang="ja-JP" altLang="en-US" dirty="0">
                <a:solidFill>
                  <a:schemeClr val="bg1">
                    <a:lumMod val="75000"/>
                  </a:schemeClr>
                </a:solidFill>
              </a:rPr>
              <a:t>３</a:t>
            </a:r>
            <a:r>
              <a:rPr lang="ja-JP" altLang="en-US" dirty="0" smtClean="0">
                <a:solidFill>
                  <a:schemeClr val="bg1">
                    <a:lumMod val="75000"/>
                  </a:schemeClr>
                </a:solidFill>
              </a:rPr>
              <a:t>．「私はどうすればいいのか？」：事例に学ぶ</a:t>
            </a:r>
            <a:endParaRPr lang="en-US" altLang="ja-JP" dirty="0" smtClean="0">
              <a:solidFill>
                <a:schemeClr val="bg1">
                  <a:lumMod val="75000"/>
                </a:schemeClr>
              </a:solidFill>
            </a:endParaRPr>
          </a:p>
          <a:p>
            <a:pPr marL="0" indent="0">
              <a:buNone/>
            </a:pPr>
            <a:r>
              <a:rPr kumimoji="1" lang="ja-JP" altLang="en-US" dirty="0">
                <a:solidFill>
                  <a:schemeClr val="bg1">
                    <a:lumMod val="75000"/>
                  </a:schemeClr>
                </a:solidFill>
              </a:rPr>
              <a:t>４</a:t>
            </a:r>
            <a:r>
              <a:rPr kumimoji="1" lang="ja-JP" altLang="en-US" dirty="0" smtClean="0">
                <a:solidFill>
                  <a:schemeClr val="bg1">
                    <a:lumMod val="75000"/>
                  </a:schemeClr>
                </a:solidFill>
              </a:rPr>
              <a:t>．京都大学の取り組み</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7</a:t>
            </a:fld>
            <a:endParaRPr kumimoji="1" lang="ja-JP" altLang="en-US" dirty="0"/>
          </a:p>
        </p:txBody>
      </p:sp>
    </p:spTree>
    <p:extLst>
      <p:ext uri="{BB962C8B-B14F-4D97-AF65-F5344CB8AC3E}">
        <p14:creationId xmlns:p14="http://schemas.microsoft.com/office/powerpoint/2010/main" val="3803765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4585778"/>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t>非倫理的な</a:t>
                      </a:r>
                      <a:endParaRPr kumimoji="1" lang="en-US" altLang="ja-JP" dirty="0" smtClean="0"/>
                    </a:p>
                    <a:p>
                      <a:pPr algn="ctr"/>
                      <a:r>
                        <a:rPr kumimoji="1" lang="ja-JP" altLang="en-US" dirty="0" smtClean="0"/>
                        <a:t>研究デザイン</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改ざん</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不適切な</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著者資格</a:t>
                      </a:r>
                      <a:r>
                        <a:rPr kumimoji="1" lang="en-US" altLang="ja-JP" dirty="0" smtClean="0"/>
                        <a:t>Authorship </a:t>
                      </a:r>
                    </a:p>
                    <a:p>
                      <a:endParaRPr kumimoji="1" lang="ja-JP" altLang="en-US" dirty="0"/>
                    </a:p>
                  </a:txBody>
                  <a:tcPr/>
                </a:tc>
                <a:tc>
                  <a:txBody>
                    <a:bodyPr/>
                    <a:lstStyle/>
                    <a:p>
                      <a:r>
                        <a:rPr kumimoji="1" lang="ja-JP" altLang="en-US" dirty="0" smtClean="0">
                          <a:solidFill>
                            <a:schemeClr val="tx1"/>
                          </a:solidFill>
                        </a:rPr>
                        <a:t>細切れ出版・サラミ科学</a:t>
                      </a:r>
                      <a:endParaRPr kumimoji="1" lang="en-US" altLang="ja-JP" dirty="0" smtClean="0">
                        <a:solidFill>
                          <a:schemeClr val="tx1"/>
                        </a:solidFill>
                      </a:endParaRPr>
                    </a:p>
                    <a:p>
                      <a:r>
                        <a:rPr lang="en-US" altLang="ja-JP" sz="1400" dirty="0" smtClean="0">
                          <a:solidFill>
                            <a:schemeClr val="tx1"/>
                          </a:solidFill>
                        </a:rPr>
                        <a:t>Divided publication</a:t>
                      </a:r>
                    </a:p>
                    <a:p>
                      <a:r>
                        <a:rPr lang="en-US" altLang="ja-JP" sz="1400" dirty="0" smtClean="0">
                          <a:solidFill>
                            <a:schemeClr val="tx1"/>
                          </a:solidFill>
                        </a:rPr>
                        <a:t>Salami science</a:t>
                      </a:r>
                      <a:r>
                        <a:rPr kumimoji="1" lang="en-US" altLang="ja-JP" sz="1200" dirty="0" smtClean="0">
                          <a:solidFill>
                            <a:schemeClr val="tx1"/>
                          </a:solidFill>
                        </a:rPr>
                        <a:t/>
                      </a:r>
                      <a:br>
                        <a:rPr kumimoji="1" lang="en-US" altLang="ja-JP" sz="1200" dirty="0" smtClean="0">
                          <a:solidFill>
                            <a:schemeClr val="tx1"/>
                          </a:solidFill>
                        </a:rPr>
                      </a:br>
                      <a:endParaRPr kumimoji="1" lang="ja-JP" altLang="en-US" sz="1200" dirty="0">
                        <a:solidFill>
                          <a:schemeClr val="tx1"/>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参加者の</a:t>
                      </a:r>
                      <a:endParaRPr kumimoji="1" lang="en-US" altLang="ja-JP" dirty="0" smtClean="0"/>
                    </a:p>
                    <a:p>
                      <a:pPr algn="ctr"/>
                      <a:r>
                        <a:rPr kumimoji="1" lang="ja-JP" altLang="en-US" dirty="0" smtClean="0"/>
                        <a:t>同意取得なし</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捏造</a:t>
                      </a: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盗用</a:t>
                      </a:r>
                      <a:endParaRPr kumimoji="1" lang="en-US" altLang="ja-JP" dirty="0" smtClean="0"/>
                    </a:p>
                    <a:p>
                      <a:pPr algn="ctr"/>
                      <a:r>
                        <a:rPr kumimoji="1" lang="ja-JP" altLang="en-US" dirty="0" smtClean="0"/>
                        <a:t>　</a:t>
                      </a:r>
                      <a:r>
                        <a:rPr kumimoji="1" lang="en-US" altLang="ja-JP" dirty="0" smtClean="0">
                          <a:solidFill>
                            <a:srgbClr val="C00000"/>
                          </a:solidFill>
                        </a:rPr>
                        <a:t>P</a:t>
                      </a:r>
                      <a:r>
                        <a:rPr kumimoji="1" lang="ja-JP" altLang="en-US" dirty="0" err="1" smtClean="0"/>
                        <a:t>ｌ</a:t>
                      </a:r>
                      <a:r>
                        <a:rPr kumimoji="1" lang="en-US" altLang="ja-JP" dirty="0" err="1" smtClean="0"/>
                        <a:t>agiarism</a:t>
                      </a:r>
                      <a:endParaRPr kumimoji="1" lang="ja-JP" altLang="en-US" dirty="0" smtClean="0"/>
                    </a:p>
                    <a:p>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重複出版</a:t>
                      </a:r>
                      <a:endParaRPr kumimoji="1" lang="en-US" altLang="ja-JP" dirty="0" smtClean="0"/>
                    </a:p>
                    <a:p>
                      <a:pPr algn="ctr"/>
                      <a:r>
                        <a:rPr kumimoji="1" lang="en-US" altLang="ja-JP" dirty="0" smtClean="0"/>
                        <a:t>Overlapping</a:t>
                      </a:r>
                      <a:r>
                        <a:rPr kumimoji="1" lang="ja-JP" altLang="en-US" dirty="0" smtClean="0"/>
                        <a:t>　</a:t>
                      </a:r>
                      <a:r>
                        <a:rPr kumimoji="1" lang="en-US" altLang="ja-JP" dirty="0" smtClean="0"/>
                        <a:t>publication</a:t>
                      </a:r>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r>
                        <a:rPr kumimoji="1" lang="ja-JP" altLang="en-US" dirty="0" smtClean="0"/>
                        <a:t>選択的報告・</a:t>
                      </a:r>
                      <a:endParaRPr kumimoji="1" lang="en-US" altLang="ja-JP" dirty="0" smtClean="0"/>
                    </a:p>
                    <a:p>
                      <a:r>
                        <a:rPr kumimoji="1" lang="ja-JP" altLang="en-US" dirty="0" smtClean="0"/>
                        <a:t>出版しない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ja-JP" altLang="en-US" sz="2000" b="1" dirty="0" smtClean="0">
                          <a:solidFill>
                            <a:srgbClr val="3333CC"/>
                          </a:solidFill>
                        </a:rPr>
                        <a:t>参加者保護</a:t>
                      </a:r>
                      <a:endParaRPr kumimoji="1" lang="en-US" altLang="ja-JP" sz="2000" b="1" dirty="0" smtClean="0">
                        <a:solidFill>
                          <a:srgbClr val="3333CC"/>
                        </a:solidFill>
                      </a:endParaRPr>
                    </a:p>
                    <a:p>
                      <a:pPr algn="ctr"/>
                      <a:r>
                        <a:rPr kumimoji="1" lang="ja-JP" altLang="en-US" sz="2000" b="1" dirty="0" smtClean="0">
                          <a:solidFill>
                            <a:srgbClr val="3333CC"/>
                          </a:solidFill>
                        </a:rPr>
                        <a:t>（研究倫理）</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rgbClr val="C00000"/>
                          </a:solidFill>
                        </a:rPr>
                        <a:t>科学的な不正行為</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rgbClr val="009900"/>
                          </a:solidFill>
                        </a:rPr>
                        <a:t>出版の倫理</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8</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56246" y="1556792"/>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56246" y="3789040"/>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748714" y="1484784"/>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2095978" y="1477994"/>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3779912"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123728"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110282" y="371703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544108"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5535080" y="3721341"/>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110282"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202516" y="1556792"/>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18478049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645960584"/>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t>非倫理的な</a:t>
                      </a:r>
                      <a:endParaRPr kumimoji="1" lang="en-US" altLang="ja-JP" dirty="0" smtClean="0"/>
                    </a:p>
                    <a:p>
                      <a:pPr algn="ctr"/>
                      <a:r>
                        <a:rPr kumimoji="1" lang="ja-JP" altLang="en-US" dirty="0" smtClean="0"/>
                        <a:t>研究デザイン</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改ざん</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lumMod val="85000"/>
                            </a:schemeClr>
                          </a:solidFill>
                        </a:rPr>
                        <a:t>Falsification</a:t>
                      </a:r>
                      <a:endParaRPr kumimoji="1" lang="ja-JP" altLang="en-US"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不適切な</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著者資格</a:t>
                      </a:r>
                      <a:r>
                        <a:rPr kumimoji="1" lang="en-US" altLang="ja-JP" dirty="0" smtClean="0">
                          <a:solidFill>
                            <a:schemeClr val="bg1">
                              <a:lumMod val="85000"/>
                            </a:schemeClr>
                          </a:solidFill>
                        </a:rPr>
                        <a:t>Authorship </a:t>
                      </a:r>
                    </a:p>
                    <a:p>
                      <a:endParaRPr kumimoji="1" lang="ja-JP" altLang="en-US" dirty="0">
                        <a:solidFill>
                          <a:schemeClr val="bg1">
                            <a:lumMod val="85000"/>
                          </a:schemeClr>
                        </a:solidFill>
                      </a:endParaRPr>
                    </a:p>
                  </a:txBody>
                  <a:tcPr/>
                </a:tc>
                <a:tc>
                  <a:txBody>
                    <a:bodyPr/>
                    <a:lstStyle/>
                    <a:p>
                      <a:r>
                        <a:rPr kumimoji="1" lang="ja-JP" altLang="en-US" dirty="0" smtClean="0">
                          <a:solidFill>
                            <a:schemeClr val="bg1">
                              <a:lumMod val="85000"/>
                            </a:schemeClr>
                          </a:solidFill>
                        </a:rPr>
                        <a:t>細切れ出版・サラミ科学</a:t>
                      </a:r>
                      <a:endParaRPr kumimoji="1" lang="en-US" altLang="ja-JP" dirty="0" smtClean="0">
                        <a:solidFill>
                          <a:schemeClr val="bg1">
                            <a:lumMod val="85000"/>
                          </a:schemeClr>
                        </a:solidFill>
                      </a:endParaRPr>
                    </a:p>
                    <a:p>
                      <a:r>
                        <a:rPr lang="en-US" altLang="ja-JP" sz="1400" dirty="0" smtClean="0">
                          <a:solidFill>
                            <a:schemeClr val="bg1">
                              <a:lumMod val="85000"/>
                            </a:schemeClr>
                          </a:solidFill>
                        </a:rPr>
                        <a:t>Divided publication</a:t>
                      </a:r>
                    </a:p>
                    <a:p>
                      <a:r>
                        <a:rPr lang="en-US" altLang="ja-JP" sz="1400" dirty="0" smtClean="0">
                          <a:solidFill>
                            <a:schemeClr val="bg1">
                              <a:lumMod val="85000"/>
                            </a:schemeClr>
                          </a:solidFill>
                        </a:rPr>
                        <a:t>Salami science</a:t>
                      </a:r>
                      <a:r>
                        <a:rPr kumimoji="1" lang="en-US" altLang="ja-JP" sz="1200" dirty="0" smtClean="0">
                          <a:solidFill>
                            <a:schemeClr val="bg1">
                              <a:lumMod val="85000"/>
                            </a:schemeClr>
                          </a:solidFill>
                        </a:rPr>
                        <a:t/>
                      </a:r>
                      <a:br>
                        <a:rPr kumimoji="1" lang="en-US" altLang="ja-JP" sz="1200" dirty="0" smtClean="0">
                          <a:solidFill>
                            <a:schemeClr val="bg1">
                              <a:lumMod val="85000"/>
                            </a:schemeClr>
                          </a:solidFill>
                        </a:rPr>
                      </a:br>
                      <a:endParaRPr kumimoji="1" lang="ja-JP" altLang="en-US" sz="1200" dirty="0">
                        <a:solidFill>
                          <a:schemeClr val="bg1">
                            <a:lumMod val="85000"/>
                          </a:schemeClr>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参加者の</a:t>
                      </a:r>
                      <a:endParaRPr kumimoji="1" lang="en-US" altLang="ja-JP" dirty="0" smtClean="0"/>
                    </a:p>
                    <a:p>
                      <a:pPr algn="ctr"/>
                      <a:r>
                        <a:rPr kumimoji="1" lang="ja-JP" altLang="en-US" dirty="0" smtClean="0"/>
                        <a:t>同意取得なし</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捏造</a:t>
                      </a:r>
                      <a:r>
                        <a:rPr kumimoji="1" lang="en-US" altLang="ja-JP" dirty="0" smtClean="0">
                          <a:solidFill>
                            <a:schemeClr val="bg1">
                              <a:lumMod val="85000"/>
                            </a:schemeClr>
                          </a:solidFill>
                        </a:rPr>
                        <a:t>Fabrication</a:t>
                      </a: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盗用</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　</a:t>
                      </a:r>
                      <a:r>
                        <a:rPr kumimoji="1" lang="en-US" altLang="ja-JP" dirty="0" smtClean="0">
                          <a:solidFill>
                            <a:schemeClr val="bg1">
                              <a:lumMod val="85000"/>
                            </a:schemeClr>
                          </a:solidFill>
                        </a:rPr>
                        <a:t>P</a:t>
                      </a:r>
                      <a:r>
                        <a:rPr kumimoji="1" lang="ja-JP" altLang="en-US" dirty="0" err="1" smtClean="0">
                          <a:solidFill>
                            <a:schemeClr val="bg1">
                              <a:lumMod val="85000"/>
                            </a:schemeClr>
                          </a:solidFill>
                        </a:rPr>
                        <a:t>ｌ</a:t>
                      </a:r>
                      <a:r>
                        <a:rPr kumimoji="1" lang="en-US" altLang="ja-JP" dirty="0" err="1" smtClean="0">
                          <a:solidFill>
                            <a:schemeClr val="bg1">
                              <a:lumMod val="85000"/>
                            </a:schemeClr>
                          </a:solidFill>
                        </a:rPr>
                        <a:t>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重複出版</a:t>
                      </a:r>
                      <a:endParaRPr kumimoji="1" lang="en-US" altLang="ja-JP" dirty="0" smtClean="0">
                        <a:solidFill>
                          <a:schemeClr val="bg1">
                            <a:lumMod val="85000"/>
                          </a:schemeClr>
                        </a:solidFill>
                      </a:endParaRPr>
                    </a:p>
                    <a:p>
                      <a:pPr algn="ctr"/>
                      <a:r>
                        <a:rPr kumimoji="1" lang="en-US" altLang="ja-JP" dirty="0" smtClean="0">
                          <a:solidFill>
                            <a:schemeClr val="bg1">
                              <a:lumMod val="85000"/>
                            </a:schemeClr>
                          </a:solidFill>
                        </a:rPr>
                        <a:t>Overlapping</a:t>
                      </a:r>
                      <a:r>
                        <a:rPr kumimoji="1" lang="ja-JP" altLang="en-US" dirty="0" smtClean="0">
                          <a:solidFill>
                            <a:schemeClr val="bg1">
                              <a:lumMod val="85000"/>
                            </a:schemeClr>
                          </a:solidFill>
                        </a:rPr>
                        <a:t>　</a:t>
                      </a:r>
                      <a:r>
                        <a:rPr kumimoji="1" lang="en-US" altLang="ja-JP" dirty="0" smtClean="0">
                          <a:solidFill>
                            <a:schemeClr val="bg1">
                              <a:lumMod val="85000"/>
                            </a:schemeClr>
                          </a:solidFill>
                        </a:rPr>
                        <a:t>publication</a:t>
                      </a:r>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r>
                        <a:rPr kumimoji="1" lang="ja-JP" altLang="en-US" dirty="0" smtClean="0">
                          <a:solidFill>
                            <a:schemeClr val="bg1">
                              <a:lumMod val="85000"/>
                            </a:schemeClr>
                          </a:solidFill>
                        </a:rPr>
                        <a:t>選択的報告・</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出版しない</a:t>
                      </a:r>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ja-JP" altLang="en-US" sz="2000" b="1" dirty="0" smtClean="0">
                          <a:solidFill>
                            <a:srgbClr val="3333CC"/>
                          </a:solidFill>
                        </a:rPr>
                        <a:t>参加者保護</a:t>
                      </a:r>
                      <a:endParaRPr kumimoji="1" lang="en-US" altLang="ja-JP" sz="2000" b="1" dirty="0" smtClean="0">
                        <a:solidFill>
                          <a:srgbClr val="3333CC"/>
                        </a:solidFill>
                      </a:endParaRPr>
                    </a:p>
                    <a:p>
                      <a:pPr algn="ctr"/>
                      <a:r>
                        <a:rPr kumimoji="1" lang="ja-JP" altLang="en-US" sz="2000" b="1" dirty="0" smtClean="0">
                          <a:solidFill>
                            <a:srgbClr val="3333CC"/>
                          </a:solidFill>
                        </a:rPr>
                        <a:t>（研究倫理）</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bg1">
                              <a:lumMod val="85000"/>
                            </a:schemeClr>
                          </a:solidFill>
                        </a:rPr>
                        <a:t>科学的な不正行為</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bg1">
                              <a:lumMod val="85000"/>
                            </a:schemeClr>
                          </a:solidFill>
                        </a:rPr>
                        <a:t>出版の倫理</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9</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56246" y="1556792"/>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56246" y="3789040"/>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202516" y="1556792"/>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39706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4051</TotalTime>
  <Words>2103</Words>
  <Application>Microsoft Office PowerPoint</Application>
  <PresentationFormat>画面に合わせる (4:3)</PresentationFormat>
  <Paragraphs>678</Paragraphs>
  <Slides>46</Slides>
  <Notes>1</Notes>
  <HiddenSlides>0</HiddenSlides>
  <MMClips>0</MMClips>
  <ScaleCrop>false</ScaleCrop>
  <HeadingPairs>
    <vt:vector size="4" baseType="variant">
      <vt:variant>
        <vt:lpstr>テーマ</vt:lpstr>
      </vt:variant>
      <vt:variant>
        <vt:i4>1</vt:i4>
      </vt:variant>
      <vt:variant>
        <vt:lpstr>スライド タイトル</vt:lpstr>
      </vt:variant>
      <vt:variant>
        <vt:i4>46</vt:i4>
      </vt:variant>
    </vt:vector>
  </HeadingPairs>
  <TitlesOfParts>
    <vt:vector size="47" baseType="lpstr">
      <vt:lpstr>Office ​​テーマ</vt:lpstr>
      <vt:lpstr>京都大学大学院共通 研究公正と倫理</vt:lpstr>
      <vt:lpstr>お話する予定</vt:lpstr>
      <vt:lpstr>京都大学の研究公正の考え方 </vt:lpstr>
      <vt:lpstr>京都大学の研究公正の考え方 </vt:lpstr>
      <vt:lpstr>京都大学の研究公正の考え方 研究不正の防止を超えて －志の高い研究の仕組み作りを考える－</vt:lpstr>
      <vt:lpstr>京都大学の研究公正の考え方</vt:lpstr>
      <vt:lpstr>お話する予定</vt:lpstr>
      <vt:lpstr>研究不正として何が問題になるのか？</vt:lpstr>
      <vt:lpstr>研究不正として何が問題になるのか？</vt:lpstr>
      <vt:lpstr>参加者保護（研究倫理）</vt:lpstr>
      <vt:lpstr>参加者保護（研究倫理）</vt:lpstr>
      <vt:lpstr>研究不正として何が問題になるのか？</vt:lpstr>
      <vt:lpstr>科学的な不正行為</vt:lpstr>
      <vt:lpstr>　　　注意！　改ざんとみなされないために</vt:lpstr>
      <vt:lpstr>　　注意！　盗用とみなされないために</vt:lpstr>
      <vt:lpstr>　　注意！　盗用とみなされないために</vt:lpstr>
      <vt:lpstr>FFPの判定は難しい</vt:lpstr>
      <vt:lpstr>研究不正として何が問題になるのか？</vt:lpstr>
      <vt:lpstr>出版の倫理</vt:lpstr>
      <vt:lpstr>出版の倫理</vt:lpstr>
      <vt:lpstr>出版の倫理</vt:lpstr>
      <vt:lpstr>出版の倫理</vt:lpstr>
      <vt:lpstr>研究不正として何が問題になるのか？</vt:lpstr>
      <vt:lpstr>利益相反 （Conflict of interest：COI）</vt:lpstr>
      <vt:lpstr>利益相反（COI）</vt:lpstr>
      <vt:lpstr>京都大学利益相反マネジメント規程 平成26年（2014年）1月21日　達示第79号制定</vt:lpstr>
      <vt:lpstr>科学者の行動規範　 日本学術会議-改訂版　2013年</vt:lpstr>
      <vt:lpstr>PowerPoint プレゼンテーション</vt:lpstr>
      <vt:lpstr>サマーリン事件（1974年）</vt:lpstr>
      <vt:lpstr>アルサブティ事件（1977年）</vt:lpstr>
      <vt:lpstr>シンドロイド・ケース（1997年）</vt:lpstr>
      <vt:lpstr>ミリカンとエーレンハフト論争（1913年）</vt:lpstr>
      <vt:lpstr>ゲルシンガー事件（1999年）</vt:lpstr>
      <vt:lpstr>シェーン（ベル研究所）事件（1998-2002年）</vt:lpstr>
      <vt:lpstr>コーナック事件（2002年）</vt:lpstr>
      <vt:lpstr>お話する予定</vt:lpstr>
      <vt:lpstr>グループワーク課題</vt:lpstr>
      <vt:lpstr>「あなたが私の立場であったら、 　どうしますか？」</vt:lpstr>
      <vt:lpstr>PowerPoint プレゼンテーション</vt:lpstr>
      <vt:lpstr>PowerPoint プレゼンテーション</vt:lpstr>
      <vt:lpstr>お話する予定</vt:lpstr>
      <vt:lpstr>京都大学の取り組み</vt:lpstr>
      <vt:lpstr>PowerPoint プレゼンテーション</vt:lpstr>
      <vt:lpstr>PowerPoint プレゼンテーション</vt:lpstr>
      <vt:lpstr>PowerPoint プレゼンテーション</vt:lpstr>
      <vt:lpstr>謝辞</vt:lpstr>
    </vt:vector>
  </TitlesOfParts>
  <Company>Your Company Name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Kikuko</dc:creator>
  <cp:lastModifiedBy>tkonishi</cp:lastModifiedBy>
  <cp:revision>267</cp:revision>
  <cp:lastPrinted>2015-01-20T07:20:11Z</cp:lastPrinted>
  <dcterms:created xsi:type="dcterms:W3CDTF">2014-06-08T08:38:01Z</dcterms:created>
  <dcterms:modified xsi:type="dcterms:W3CDTF">2016-02-23T02:57:31Z</dcterms:modified>
</cp:coreProperties>
</file>